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16E2D-DF38-4E35-B08B-D667D9014AE5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40C1-08B2-444C-B4CB-49006935C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871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16E2D-DF38-4E35-B08B-D667D9014AE5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40C1-08B2-444C-B4CB-49006935C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987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16E2D-DF38-4E35-B08B-D667D9014AE5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40C1-08B2-444C-B4CB-49006935C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54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16E2D-DF38-4E35-B08B-D667D9014AE5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40C1-08B2-444C-B4CB-49006935C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928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16E2D-DF38-4E35-B08B-D667D9014AE5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40C1-08B2-444C-B4CB-49006935C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082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16E2D-DF38-4E35-B08B-D667D9014AE5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40C1-08B2-444C-B4CB-49006935C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632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16E2D-DF38-4E35-B08B-D667D9014AE5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40C1-08B2-444C-B4CB-49006935C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570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16E2D-DF38-4E35-B08B-D667D9014AE5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40C1-08B2-444C-B4CB-49006935C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698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16E2D-DF38-4E35-B08B-D667D9014AE5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40C1-08B2-444C-B4CB-49006935C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968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16E2D-DF38-4E35-B08B-D667D9014AE5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40C1-08B2-444C-B4CB-49006935C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496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16E2D-DF38-4E35-B08B-D667D9014AE5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40C1-08B2-444C-B4CB-49006935C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198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16E2D-DF38-4E35-B08B-D667D9014AE5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F40C1-08B2-444C-B4CB-49006935C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94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399893BC-26CD-E33B-65E8-338780D861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13"/>
            <a:ext cx="12192000" cy="6854573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9075360"/>
              </p:ext>
            </p:extLst>
          </p:nvPr>
        </p:nvGraphicFramePr>
        <p:xfrm>
          <a:off x="6872385" y="926440"/>
          <a:ext cx="4870450" cy="353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77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26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33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Conference: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&lt;insert text&gt;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8731474"/>
              </p:ext>
            </p:extLst>
          </p:nvPr>
        </p:nvGraphicFramePr>
        <p:xfrm>
          <a:off x="6872385" y="1406341"/>
          <a:ext cx="4870450" cy="353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77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26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33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Conference President: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&lt;insert text&gt;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393764" y="2003042"/>
            <a:ext cx="5580559" cy="1601218"/>
          </a:xfrm>
          <a:prstGeom prst="rect">
            <a:avLst/>
          </a:prstGeom>
          <a:solidFill>
            <a:schemeClr val="bg1">
              <a:alpha val="54000"/>
            </a:schemeClr>
          </a:solidFill>
          <a:ln w="19050">
            <a:solidFill>
              <a:srgbClr val="002060"/>
            </a:solidFill>
            <a:miter lim="800000"/>
            <a:headEnd/>
            <a:tailEnd/>
          </a:ln>
        </p:spPr>
        <p:txBody>
          <a:bodyPr lIns="9144" tIns="9144" rIns="9144" bIns="9144"/>
          <a:lstStyle/>
          <a:p>
            <a:pPr marL="285750" indent="-171450" eaLnBrk="1" hangingPunct="1">
              <a:lnSpc>
                <a:spcPct val="150000"/>
              </a:lnSpc>
              <a:buFontTx/>
              <a:buAutoNum type="arabicPeriod"/>
            </a:pPr>
            <a:r>
              <a:rPr lang="en-US" sz="1100" dirty="0"/>
              <a:t>Number of Churches in Conference: </a:t>
            </a:r>
            <a:r>
              <a:rPr lang="en-US" sz="1100" b="1" dirty="0"/>
              <a:t>XX</a:t>
            </a:r>
          </a:p>
          <a:p>
            <a:pPr marL="285750" indent="-171450">
              <a:lnSpc>
                <a:spcPct val="150000"/>
              </a:lnSpc>
              <a:buFontTx/>
              <a:buAutoNum type="arabicPeriod"/>
            </a:pPr>
            <a:r>
              <a:rPr lang="en-US" sz="1100" dirty="0"/>
              <a:t>Number of Local Lay Organizations: </a:t>
            </a:r>
            <a:r>
              <a:rPr lang="en-US" sz="1100" b="1" dirty="0"/>
              <a:t>XX</a:t>
            </a:r>
          </a:p>
          <a:p>
            <a:pPr marL="285750" indent="-171450">
              <a:lnSpc>
                <a:spcPct val="150000"/>
              </a:lnSpc>
              <a:buFontTx/>
              <a:buAutoNum type="arabicPeriod"/>
            </a:pPr>
            <a:r>
              <a:rPr lang="en-US" sz="1100" dirty="0"/>
              <a:t>Number of New Local Lay Organizations 2021 - 2022: </a:t>
            </a:r>
            <a:r>
              <a:rPr lang="en-US" sz="1100" b="1" dirty="0"/>
              <a:t>XX</a:t>
            </a:r>
          </a:p>
          <a:p>
            <a:pPr marL="285750" indent="-171450">
              <a:lnSpc>
                <a:spcPct val="150000"/>
              </a:lnSpc>
              <a:buFontTx/>
              <a:buAutoNum type="arabicPeriod"/>
            </a:pPr>
            <a:r>
              <a:rPr lang="en-US" sz="1100" dirty="0"/>
              <a:t>Does the Conference have a Young Adult Representative: </a:t>
            </a:r>
            <a:r>
              <a:rPr lang="en-US" sz="1100" b="1" dirty="0"/>
              <a:t>XX</a:t>
            </a:r>
          </a:p>
          <a:p>
            <a:pPr marL="285750" indent="-171450">
              <a:lnSpc>
                <a:spcPct val="150000"/>
              </a:lnSpc>
              <a:buFontTx/>
              <a:buAutoNum type="arabicPeriod"/>
            </a:pPr>
            <a:r>
              <a:rPr lang="en-US" sz="1100" dirty="0"/>
              <a:t>Number of Young Adult Representatives in the Conference: </a:t>
            </a:r>
            <a:r>
              <a:rPr lang="en-US" sz="1100" b="1" dirty="0"/>
              <a:t>XX</a:t>
            </a:r>
          </a:p>
          <a:p>
            <a:pPr marL="285750" indent="-171450">
              <a:lnSpc>
                <a:spcPct val="150000"/>
              </a:lnSpc>
              <a:buFontTx/>
              <a:buAutoNum type="arabicPeriod"/>
            </a:pPr>
            <a:r>
              <a:rPr lang="en-US" sz="1100" dirty="0"/>
              <a:t>Total number of Lay Organization members: </a:t>
            </a:r>
            <a:r>
              <a:rPr lang="en-US" sz="1100" b="1" dirty="0"/>
              <a:t>XX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6162277" y="2003041"/>
            <a:ext cx="5580558" cy="300061"/>
          </a:xfrm>
          <a:prstGeom prst="rect">
            <a:avLst/>
          </a:prstGeom>
          <a:solidFill>
            <a:schemeClr val="bg1">
              <a:alpha val="54000"/>
            </a:schemeClr>
          </a:solidFill>
          <a:ln w="19050">
            <a:solidFill>
              <a:srgbClr val="002060"/>
            </a:solidFill>
            <a:miter lim="800000"/>
            <a:headEnd/>
            <a:tailEnd/>
          </a:ln>
        </p:spPr>
        <p:txBody>
          <a:bodyPr lIns="9144" tIns="9144" rIns="9144" bIns="9144" anchor="ctr"/>
          <a:lstStyle/>
          <a:p>
            <a:r>
              <a:rPr lang="en-US" sz="1100" b="1" dirty="0">
                <a:solidFill>
                  <a:srgbClr val="0033CC"/>
                </a:solidFill>
                <a:latin typeface="HelveticaNeueLT Std" panose="020B0804020202020204" pitchFamily="34" charset="0"/>
              </a:rPr>
              <a:t> Total number of training sessions held 2021 - 2022</a:t>
            </a:r>
            <a:r>
              <a:rPr lang="en-US" sz="1100" dirty="0"/>
              <a:t>: </a:t>
            </a:r>
            <a:r>
              <a:rPr lang="en-US" sz="1100" b="1" dirty="0"/>
              <a:t>XX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6162275" y="2390525"/>
            <a:ext cx="5580560" cy="1709144"/>
          </a:xfrm>
          <a:prstGeom prst="rect">
            <a:avLst/>
          </a:prstGeom>
          <a:solidFill>
            <a:schemeClr val="bg1">
              <a:alpha val="54000"/>
            </a:schemeClr>
          </a:solidFill>
          <a:ln w="19050">
            <a:solidFill>
              <a:srgbClr val="002060"/>
            </a:solidFill>
            <a:miter lim="800000"/>
            <a:headEnd/>
            <a:tailEnd/>
          </a:ln>
        </p:spPr>
        <p:txBody>
          <a:bodyPr lIns="9144" tIns="9144" rIns="9144" bIns="9144" anchor="t"/>
          <a:lstStyle/>
          <a:p>
            <a:r>
              <a:rPr lang="en-US" sz="1100" b="1" dirty="0">
                <a:solidFill>
                  <a:srgbClr val="002060"/>
                </a:solidFill>
              </a:rPr>
              <a:t> </a:t>
            </a:r>
            <a:r>
              <a:rPr lang="en-US" sz="1100" b="1" dirty="0">
                <a:solidFill>
                  <a:srgbClr val="0033CC"/>
                </a:solidFill>
                <a:latin typeface="HelveticaNeueLT Std" panose="020B0804020202020204" pitchFamily="34" charset="0"/>
              </a:rPr>
              <a:t>Training Topics: </a:t>
            </a:r>
            <a:r>
              <a:rPr lang="en-US" sz="800" b="1" dirty="0">
                <a:solidFill>
                  <a:srgbClr val="002060"/>
                </a:solidFill>
              </a:rPr>
              <a:t>(</a:t>
            </a:r>
            <a:r>
              <a:rPr lang="en-US" sz="800" i="1" dirty="0"/>
              <a:t>e.g., Evangelism, Discipleship, Engaging Young Adults, Technology, and Economic Social Justice</a:t>
            </a:r>
            <a:r>
              <a:rPr lang="en-US" sz="800" dirty="0"/>
              <a:t>)</a:t>
            </a:r>
            <a:endParaRPr lang="en-US" sz="800" b="1" dirty="0">
              <a:solidFill>
                <a:srgbClr val="002060"/>
              </a:solidFill>
            </a:endParaRPr>
          </a:p>
          <a:p>
            <a:pPr marL="2857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100" b="1" dirty="0"/>
              <a:t>XX</a:t>
            </a:r>
          </a:p>
          <a:p>
            <a:pPr marL="2857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100" b="1" dirty="0"/>
              <a:t>XX</a:t>
            </a:r>
          </a:p>
          <a:p>
            <a:pPr marL="2857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100" b="1" dirty="0"/>
              <a:t>XX</a:t>
            </a:r>
          </a:p>
          <a:p>
            <a:pPr marL="2857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100" b="1" dirty="0"/>
              <a:t>XX</a:t>
            </a:r>
          </a:p>
          <a:p>
            <a:pPr marL="2857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100" b="1" dirty="0"/>
              <a:t>XX</a:t>
            </a:r>
          </a:p>
          <a:p>
            <a:pPr marL="2857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100" b="1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393764" y="3684761"/>
            <a:ext cx="5580559" cy="2852300"/>
          </a:xfrm>
          <a:prstGeom prst="rect">
            <a:avLst/>
          </a:prstGeom>
          <a:solidFill>
            <a:schemeClr val="bg1">
              <a:alpha val="54000"/>
            </a:schemeClr>
          </a:solidFill>
          <a:ln w="19050">
            <a:solidFill>
              <a:srgbClr val="002060"/>
            </a:solidFill>
            <a:miter lim="800000"/>
            <a:headEnd/>
            <a:tailEnd/>
          </a:ln>
        </p:spPr>
        <p:txBody>
          <a:bodyPr lIns="9144" tIns="9144" rIns="9144" bIns="9144" anchor="t"/>
          <a:lstStyle/>
          <a:p>
            <a:r>
              <a:rPr lang="en-US" sz="1100" b="1" dirty="0">
                <a:solidFill>
                  <a:srgbClr val="0033CC"/>
                </a:solidFill>
                <a:latin typeface="HelveticaNeueLT Std" panose="020B0804020202020204" pitchFamily="34" charset="0"/>
              </a:rPr>
              <a:t> Accomplishments last conference year:</a:t>
            </a:r>
          </a:p>
          <a:p>
            <a:pPr marL="2857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100" b="1" dirty="0"/>
              <a:t>XX</a:t>
            </a:r>
          </a:p>
          <a:p>
            <a:pPr marL="2857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100" b="1" dirty="0"/>
              <a:t>XX</a:t>
            </a:r>
          </a:p>
          <a:p>
            <a:pPr marL="2857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100" b="1" dirty="0"/>
              <a:t>XX</a:t>
            </a:r>
          </a:p>
          <a:p>
            <a:pPr marL="2857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100" b="1" dirty="0"/>
              <a:t>XX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158D116-F0FA-8D54-D9F1-BAB99D07DF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2275" y="4187092"/>
            <a:ext cx="5580560" cy="681276"/>
          </a:xfrm>
          <a:prstGeom prst="rect">
            <a:avLst/>
          </a:prstGeom>
          <a:solidFill>
            <a:schemeClr val="bg1">
              <a:alpha val="54000"/>
            </a:schemeClr>
          </a:solidFill>
          <a:ln w="19050">
            <a:solidFill>
              <a:srgbClr val="002060"/>
            </a:solidFill>
            <a:miter lim="800000"/>
            <a:headEnd/>
            <a:tailEnd/>
          </a:ln>
        </p:spPr>
        <p:txBody>
          <a:bodyPr lIns="9144" tIns="9144" rIns="9144" bIns="9144"/>
          <a:lstStyle/>
          <a:p>
            <a:r>
              <a:rPr lang="en-US" sz="1100" b="1" dirty="0">
                <a:solidFill>
                  <a:srgbClr val="0033CC"/>
                </a:solidFill>
                <a:latin typeface="HelveticaNeueLT Std" panose="020B0804020202020204" pitchFamily="34" charset="0"/>
              </a:rPr>
              <a:t> Proposed Legislation, Constitution Amendments or By law Changes:</a:t>
            </a:r>
          </a:p>
          <a:p>
            <a:pPr marL="2857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100" b="1" dirty="0"/>
              <a:t>XX</a:t>
            </a:r>
          </a:p>
          <a:p>
            <a:pPr marL="114300">
              <a:lnSpc>
                <a:spcPct val="150000"/>
              </a:lnSpc>
            </a:pPr>
            <a:endParaRPr lang="en-US" sz="1100" b="1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D2E8A88-E95A-06EA-BA9B-4A2C71568B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2275" y="5713255"/>
            <a:ext cx="5580560" cy="823805"/>
          </a:xfrm>
          <a:prstGeom prst="rect">
            <a:avLst/>
          </a:prstGeom>
          <a:solidFill>
            <a:schemeClr val="bg1">
              <a:alpha val="54000"/>
            </a:schemeClr>
          </a:solidFill>
          <a:ln w="19050">
            <a:solidFill>
              <a:srgbClr val="002060"/>
            </a:solidFill>
            <a:miter lim="800000"/>
            <a:headEnd/>
            <a:tailEnd/>
          </a:ln>
        </p:spPr>
        <p:txBody>
          <a:bodyPr lIns="9144" tIns="9144" rIns="9144" bIns="9144"/>
          <a:lstStyle/>
          <a:p>
            <a:r>
              <a:rPr lang="en-US" sz="1100" b="1" dirty="0">
                <a:solidFill>
                  <a:srgbClr val="0033CC"/>
                </a:solidFill>
                <a:latin typeface="HelveticaNeueLT Std" panose="020B0804020202020204" pitchFamily="34" charset="0"/>
              </a:rPr>
              <a:t> Upcoming events:</a:t>
            </a:r>
          </a:p>
          <a:p>
            <a:pPr marL="2857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100" b="1" dirty="0"/>
              <a:t>XX</a:t>
            </a:r>
          </a:p>
          <a:p>
            <a:pPr marL="114300">
              <a:lnSpc>
                <a:spcPct val="150000"/>
              </a:lnSpc>
            </a:pPr>
            <a:endParaRPr lang="en-US" sz="1100" b="1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B84F760-39F7-1645-B270-D43F857F9A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2275" y="4978651"/>
            <a:ext cx="5580560" cy="670041"/>
          </a:xfrm>
          <a:prstGeom prst="rect">
            <a:avLst/>
          </a:prstGeom>
          <a:solidFill>
            <a:schemeClr val="bg1">
              <a:alpha val="54000"/>
            </a:schemeClr>
          </a:solidFill>
          <a:ln w="19050">
            <a:solidFill>
              <a:srgbClr val="002060"/>
            </a:solidFill>
            <a:miter lim="800000"/>
            <a:headEnd/>
            <a:tailEnd/>
          </a:ln>
        </p:spPr>
        <p:txBody>
          <a:bodyPr lIns="9144" tIns="9144" rIns="9144" bIns="9144"/>
          <a:lstStyle/>
          <a:p>
            <a:r>
              <a:rPr lang="en-US" sz="1100" b="1" dirty="0">
                <a:solidFill>
                  <a:srgbClr val="0033CC"/>
                </a:solidFill>
                <a:latin typeface="HelveticaNeueLT Std" panose="020B0804020202020204" pitchFamily="34" charset="0"/>
              </a:rPr>
              <a:t> Conference help needed:</a:t>
            </a:r>
          </a:p>
          <a:p>
            <a:pPr marL="2857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100" b="1" dirty="0"/>
              <a:t>XX</a:t>
            </a:r>
          </a:p>
          <a:p>
            <a:pPr marL="114300">
              <a:lnSpc>
                <a:spcPct val="150000"/>
              </a:lnSpc>
            </a:pPr>
            <a:endParaRPr lang="en-US" sz="1100" b="1" dirty="0"/>
          </a:p>
        </p:txBody>
      </p:sp>
    </p:spTree>
    <p:extLst>
      <p:ext uri="{BB962C8B-B14F-4D97-AF65-F5344CB8AC3E}">
        <p14:creationId xmlns:p14="http://schemas.microsoft.com/office/powerpoint/2010/main" val="29344121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3072</TotalTime>
  <Words>140</Words>
  <Application>Microsoft Office PowerPoint</Application>
  <PresentationFormat>Widescreen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HelveticaNeueLT Std</vt:lpstr>
      <vt:lpstr>Office Theme</vt:lpstr>
      <vt:lpstr>PowerPoint Presentation</vt:lpstr>
    </vt:vector>
  </TitlesOfParts>
  <Company>The Boeing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Rose, Lamar D</dc:creator>
  <cp:lastModifiedBy>Pamela Williams</cp:lastModifiedBy>
  <cp:revision>11</cp:revision>
  <dcterms:created xsi:type="dcterms:W3CDTF">2021-05-04T20:04:25Z</dcterms:created>
  <dcterms:modified xsi:type="dcterms:W3CDTF">2022-06-21T16:45:51Z</dcterms:modified>
</cp:coreProperties>
</file>