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0" r:id="rId4"/>
  </p:sldMasterIdLst>
  <p:notesMasterIdLst>
    <p:notesMasterId r:id="rId8"/>
  </p:notesMasterIdLst>
  <p:handoutMasterIdLst>
    <p:handoutMasterId r:id="rId9"/>
  </p:handoutMasterIdLst>
  <p:sldIdLst>
    <p:sldId id="256" r:id="rId5"/>
    <p:sldId id="258" r:id="rId6"/>
    <p:sldId id="259" r:id="rId7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FF"/>
    <a:srgbClr val="FFFFFF"/>
    <a:srgbClr val="008000"/>
    <a:srgbClr val="0000CC"/>
    <a:srgbClr val="0039A6"/>
    <a:srgbClr val="B2B2B2"/>
    <a:srgbClr val="0038A8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30" autoAdjust="0"/>
    <p:restoredTop sz="94434" autoAdjust="0"/>
  </p:normalViewPr>
  <p:slideViewPr>
    <p:cSldViewPr snapToGrid="0">
      <p:cViewPr>
        <p:scale>
          <a:sx n="75" d="100"/>
          <a:sy n="75" d="100"/>
        </p:scale>
        <p:origin x="1554" y="-30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2" d="100"/>
          <a:sy n="72" d="100"/>
        </p:scale>
        <p:origin x="2070" y="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018326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444344" y="8993688"/>
            <a:ext cx="427944" cy="13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31863">
              <a:lnSpc>
                <a:spcPct val="90000"/>
              </a:lnSpc>
              <a:defRPr sz="1000" i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EBAD1B0-444A-4779-A064-F236DF6188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68325" y="3727173"/>
            <a:ext cx="5848350" cy="4919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</p:txBody>
      </p:sp>
      <p:sp>
        <p:nvSpPr>
          <p:cNvPr id="9220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22513" y="195528"/>
            <a:ext cx="4570554" cy="343044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7" name="Date Placeholder 3"/>
          <p:cNvSpPr>
            <a:spLocks noGrp="1"/>
          </p:cNvSpPr>
          <p:nvPr>
            <p:ph type="dt" sz="half" idx="1"/>
          </p:nvPr>
        </p:nvSpPr>
        <p:spPr>
          <a:xfrm>
            <a:off x="1072673" y="9044205"/>
            <a:ext cx="4857751" cy="139700"/>
          </a:xfrm>
          <a:prstGeom prst="rect">
            <a:avLst/>
          </a:prstGeom>
        </p:spPr>
        <p:txBody>
          <a:bodyPr lIns="0" tIns="0" rIns="0" bIns="0" anchor="t" anchorCtr="1"/>
          <a:lstStyle>
            <a:lvl1pPr>
              <a:defRPr sz="600"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smtClean="0">
                <a:solidFill>
                  <a:sysClr val="windowText" lastClr="000000"/>
                </a:solidFill>
              </a:rPr>
              <a:t>Date and Time</a:t>
            </a:r>
            <a:endParaRPr lang="en-US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302013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lnSpc>
        <a:spcPct val="9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 txBox="1">
            <a:spLocks noGrp="1" noChangeArrowheads="1"/>
          </p:cNvSpPr>
          <p:nvPr/>
        </p:nvSpPr>
        <p:spPr bwMode="auto">
          <a:xfrm>
            <a:off x="3971185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44" tIns="46571" rIns="93144" bIns="46571" anchor="b"/>
          <a:lstStyle/>
          <a:p>
            <a:pPr algn="r"/>
            <a:fld id="{0D2D4BC1-CFED-48C3-B4B8-2BD0B654E86D}" type="slidenum">
              <a:rPr lang="en-US" sz="1200">
                <a:solidFill>
                  <a:prstClr val="black"/>
                </a:solidFill>
              </a:rPr>
              <a:pPr algn="r"/>
              <a:t>2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0788" y="195263"/>
            <a:ext cx="4573587" cy="3430587"/>
          </a:xfrm>
          <a:ln/>
        </p:spPr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>
          <a:xfrm>
            <a:off x="528006" y="4419288"/>
            <a:ext cx="6107064" cy="4120430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endParaRPr lang="en-US" sz="1100" baseline="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960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2438" y="1931542"/>
            <a:ext cx="8226425" cy="4380192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/>
            </a:lvl1pPr>
            <a:lvl2pPr>
              <a:spcBef>
                <a:spcPts val="600"/>
              </a:spcBef>
              <a:spcAft>
                <a:spcPts val="0"/>
              </a:spcAft>
              <a:defRPr/>
            </a:lvl2pPr>
            <a:lvl3pPr>
              <a:spcBef>
                <a:spcPts val="600"/>
              </a:spcBef>
              <a:spcAft>
                <a:spcPts val="0"/>
              </a:spcAft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3504" y="6604000"/>
            <a:ext cx="79248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1" compatLnSpc="1">
            <a:prstTxWarp prst="textNoShape">
              <a:avLst/>
            </a:prstTxWarp>
          </a:bodyPr>
          <a:lstStyle>
            <a:lvl1pPr algn="ctr" eaLnBrk="0" hangingPunct="0">
              <a:defRPr sz="1000" b="1"/>
            </a:lvl1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BOEING PROPRIETARY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Rectangle 8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29600" y="6556375"/>
            <a:ext cx="457200" cy="274638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29F89-FA7C-47C4-8B96-D60795AD9F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5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52438" y="1132857"/>
            <a:ext cx="8221662" cy="101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1"/>
          <p:cNvSpPr>
            <a:spLocks noChangeArrowheads="1"/>
          </p:cNvSpPr>
          <p:nvPr userDrawn="1"/>
        </p:nvSpPr>
        <p:spPr bwMode="auto">
          <a:xfrm>
            <a:off x="457200" y="6688300"/>
            <a:ext cx="1645920" cy="110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9144" tIns="9144" rIns="9144" bIns="9144" anchor="ctr">
            <a:spAutoFit/>
          </a:bodyPr>
          <a:lstStyle/>
          <a:p>
            <a:pPr defTabSz="820738">
              <a:defRPr/>
            </a:pPr>
            <a:r>
              <a:rPr lang="en-US" sz="600" dirty="0"/>
              <a:t>Copyright © </a:t>
            </a:r>
            <a:r>
              <a:rPr lang="en-US" sz="600" dirty="0" smtClean="0"/>
              <a:t>2016 </a:t>
            </a:r>
            <a:r>
              <a:rPr lang="en-US" sz="600" dirty="0"/>
              <a:t>Boeing. All rights reserved.</a:t>
            </a:r>
          </a:p>
        </p:txBody>
      </p:sp>
      <p:pic>
        <p:nvPicPr>
          <p:cNvPr id="6" name="Picture 2" descr="Boeing 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4150" y="2981325"/>
            <a:ext cx="3694113" cy="895350"/>
          </a:xfrm>
          <a:prstGeom prst="rect">
            <a:avLst/>
          </a:prstGeom>
          <a:noFill/>
        </p:spPr>
      </p:pic>
      <p:sp>
        <p:nvSpPr>
          <p:cNvPr id="8" name="Rectangle 81"/>
          <p:cNvSpPr>
            <a:spLocks noChangeArrowheads="1"/>
          </p:cNvSpPr>
          <p:nvPr userDrawn="1"/>
        </p:nvSpPr>
        <p:spPr bwMode="auto">
          <a:xfrm>
            <a:off x="7564120" y="6897370"/>
            <a:ext cx="1554480" cy="110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9144" tIns="9144" rIns="9144" bIns="9144" anchor="ctr">
            <a:spAutoFit/>
          </a:bodyPr>
          <a:lstStyle/>
          <a:p>
            <a:pPr algn="r" defTabSz="820738">
              <a:defRPr/>
            </a:pPr>
            <a:r>
              <a:rPr lang="en-US" sz="600" dirty="0">
                <a:solidFill>
                  <a:schemeClr val="bg1"/>
                </a:solidFill>
              </a:rPr>
              <a:t>SSG Presentation Template – </a:t>
            </a:r>
            <a:r>
              <a:rPr lang="en-US" sz="600" dirty="0" smtClean="0">
                <a:solidFill>
                  <a:schemeClr val="bg1"/>
                </a:solidFill>
              </a:rPr>
              <a:t>REV 1/2015</a:t>
            </a:r>
            <a:endParaRPr lang="en-US" sz="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5900" y="5427452"/>
            <a:ext cx="5715000" cy="519113"/>
          </a:xfrm>
        </p:spPr>
        <p:txBody>
          <a:bodyPr/>
          <a:lstStyle>
            <a:lvl1pPr algn="l">
              <a:defRPr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2100" y="5119675"/>
            <a:ext cx="5638800" cy="307777"/>
          </a:xfrm>
        </p:spPr>
        <p:txBody>
          <a:bodyPr/>
          <a:lstStyle>
            <a:lvl1pPr marL="0" indent="0" algn="l">
              <a:buFontTx/>
              <a:buNone/>
              <a:defRPr sz="1400" b="1" i="1">
                <a:solidFill>
                  <a:srgbClr val="FFC000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286853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138" y="1324149"/>
            <a:ext cx="8221662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73729" y="6583362"/>
            <a:ext cx="457200" cy="274638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B2669-857B-4DFA-8260-5594BE6C25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45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2438" y="779374"/>
            <a:ext cx="8221662" cy="516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0375" y="1461343"/>
            <a:ext cx="8226425" cy="3460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Rectangle 8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556375"/>
            <a:ext cx="457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BCD04F4F-6DAB-42B7-9E81-3B662D72EE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81"/>
          <p:cNvSpPr>
            <a:spLocks noChangeArrowheads="1"/>
          </p:cNvSpPr>
          <p:nvPr userDrawn="1"/>
        </p:nvSpPr>
        <p:spPr bwMode="auto">
          <a:xfrm>
            <a:off x="457200" y="6688300"/>
            <a:ext cx="1645920" cy="110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9144" tIns="9144" rIns="9144" bIns="9144" anchor="ctr">
            <a:spAutoFit/>
          </a:bodyPr>
          <a:lstStyle/>
          <a:p>
            <a:pPr defTabSz="820738">
              <a:defRPr/>
            </a:pPr>
            <a:r>
              <a:rPr lang="en-US" sz="600" dirty="0"/>
              <a:t>Copyright © </a:t>
            </a:r>
            <a:r>
              <a:rPr lang="en-US" sz="600" dirty="0" smtClean="0"/>
              <a:t>2016 </a:t>
            </a:r>
            <a:r>
              <a:rPr lang="en-US" sz="600" dirty="0"/>
              <a:t>Boeing. All rights reserved.</a:t>
            </a:r>
          </a:p>
        </p:txBody>
      </p:sp>
      <p:sp>
        <p:nvSpPr>
          <p:cNvPr id="9" name="Rectangle 81"/>
          <p:cNvSpPr>
            <a:spLocks noChangeArrowheads="1"/>
          </p:cNvSpPr>
          <p:nvPr userDrawn="1"/>
        </p:nvSpPr>
        <p:spPr bwMode="auto">
          <a:xfrm>
            <a:off x="7411720" y="6916420"/>
            <a:ext cx="1554480" cy="110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9144" tIns="9144" rIns="9144" bIns="9144" anchor="ctr">
            <a:spAutoFit/>
          </a:bodyPr>
          <a:lstStyle/>
          <a:p>
            <a:pPr algn="r" defTabSz="820738">
              <a:defRPr/>
            </a:pPr>
            <a:r>
              <a:rPr lang="en-US" sz="600" dirty="0">
                <a:solidFill>
                  <a:schemeClr val="bg1"/>
                </a:solidFill>
              </a:rPr>
              <a:t>SSG Presentation Template – </a:t>
            </a:r>
            <a:r>
              <a:rPr lang="en-US" sz="600" dirty="0" smtClean="0">
                <a:solidFill>
                  <a:schemeClr val="bg1"/>
                </a:solidFill>
              </a:rPr>
              <a:t>REV 1/2015</a:t>
            </a:r>
            <a:endParaRPr lang="en-US" sz="6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6" r:id="rId2"/>
    <p:sldLayoutId id="2147483767" r:id="rId3"/>
    <p:sldLayoutId id="2147483768" r:id="rId4"/>
  </p:sldLayoutIdLst>
  <p:hf hdr="0"/>
  <p:txStyles>
    <p:titleStyle>
      <a:lvl1pPr algn="l" defTabSz="1020763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39A6"/>
          </a:solidFill>
          <a:latin typeface="+mj-lt"/>
          <a:ea typeface="+mj-ea"/>
          <a:cs typeface="+mj-cs"/>
        </a:defRPr>
      </a:lvl1pPr>
      <a:lvl2pPr algn="l" defTabSz="1020763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39A6"/>
          </a:solidFill>
          <a:latin typeface="Arial" charset="0"/>
        </a:defRPr>
      </a:lvl2pPr>
      <a:lvl3pPr algn="l" defTabSz="1020763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39A6"/>
          </a:solidFill>
          <a:latin typeface="Arial" charset="0"/>
        </a:defRPr>
      </a:lvl3pPr>
      <a:lvl4pPr algn="l" defTabSz="1020763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39A6"/>
          </a:solidFill>
          <a:latin typeface="Arial" charset="0"/>
        </a:defRPr>
      </a:lvl4pPr>
      <a:lvl5pPr algn="l" defTabSz="1020763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39A6"/>
          </a:solidFill>
          <a:latin typeface="Arial" charset="0"/>
        </a:defRPr>
      </a:lvl5pPr>
      <a:lvl6pPr marL="457200" algn="l" defTabSz="1020763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39A6"/>
          </a:solidFill>
          <a:latin typeface="Arial" charset="0"/>
        </a:defRPr>
      </a:lvl6pPr>
      <a:lvl7pPr marL="914400" algn="l" defTabSz="1020763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39A6"/>
          </a:solidFill>
          <a:latin typeface="Arial" charset="0"/>
        </a:defRPr>
      </a:lvl7pPr>
      <a:lvl8pPr marL="1371600" algn="l" defTabSz="1020763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39A6"/>
          </a:solidFill>
          <a:latin typeface="Arial" charset="0"/>
        </a:defRPr>
      </a:lvl8pPr>
      <a:lvl9pPr marL="1828800" algn="l" defTabSz="1020763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39A6"/>
          </a:solidFill>
          <a:latin typeface="Arial" charset="0"/>
        </a:defRPr>
      </a:lvl9pPr>
    </p:titleStyle>
    <p:bodyStyle>
      <a:lvl1pPr marL="169863" indent="-169863" algn="l" defTabSz="820738" rtl="0" eaLnBrk="0" fontAlgn="base" hangingPunct="0">
        <a:lnSpc>
          <a:spcPct val="90000"/>
        </a:lnSpc>
        <a:spcBef>
          <a:spcPts val="600"/>
        </a:spcBef>
        <a:spcAft>
          <a:spcPts val="0"/>
        </a:spcAft>
        <a:buClr>
          <a:schemeClr val="tx2"/>
        </a:buClr>
        <a:buFont typeface="Wingdings" pitchFamily="2" charset="2"/>
        <a:buChar char="§"/>
        <a:defRPr sz="2200" b="1">
          <a:solidFill>
            <a:schemeClr val="tx1"/>
          </a:solidFill>
          <a:latin typeface="+mn-lt"/>
          <a:ea typeface="+mn-ea"/>
          <a:cs typeface="+mn-cs"/>
        </a:defRPr>
      </a:lvl1pPr>
      <a:lvl2pPr marL="376238" indent="-204788" algn="l" defTabSz="820738" rtl="0" eaLnBrk="0" fontAlgn="base" hangingPunct="0">
        <a:lnSpc>
          <a:spcPct val="90000"/>
        </a:lnSpc>
        <a:spcBef>
          <a:spcPts val="600"/>
        </a:spcBef>
        <a:spcAft>
          <a:spcPts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627063" indent="-185738" algn="l" defTabSz="820738" rtl="0" eaLnBrk="0" fontAlgn="base" hangingPunct="0">
        <a:lnSpc>
          <a:spcPct val="90000"/>
        </a:lnSpc>
        <a:spcBef>
          <a:spcPts val="600"/>
        </a:spcBef>
        <a:spcAft>
          <a:spcPts val="0"/>
        </a:spcAft>
        <a:buClr>
          <a:schemeClr val="tx2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3pPr>
      <a:lvl4pPr marL="792163" indent="-163513" algn="l" defTabSz="820738" rtl="0" eaLnBrk="0" fontAlgn="base" hangingPunct="0">
        <a:lnSpc>
          <a:spcPct val="90000"/>
        </a:lnSpc>
        <a:spcBef>
          <a:spcPct val="30000"/>
        </a:spcBef>
        <a:spcAft>
          <a:spcPct val="15000"/>
        </a:spcAft>
        <a:buClr>
          <a:schemeClr val="tx2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4pPr>
      <a:lvl5pPr marL="957263" indent="-163513" algn="l" defTabSz="820738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5pPr>
      <a:lvl6pPr marL="1414463" indent="-163513" algn="l" defTabSz="820738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6pPr>
      <a:lvl7pPr marL="1871663" indent="-163513" algn="l" defTabSz="820738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7pPr>
      <a:lvl8pPr marL="2328863" indent="-163513" algn="l" defTabSz="820738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8pPr>
      <a:lvl9pPr marL="2786063" indent="-163513" algn="l" defTabSz="820738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accent1">
                    <a:lumMod val="75000"/>
                  </a:schemeClr>
                </a:solidFill>
                <a:effectLst/>
              </a:rPr>
              <a:t>Dr. Dorothy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ffectLst/>
              </a:rPr>
              <a:t>Vails-Weber</a:t>
            </a:r>
          </a:p>
        </p:txBody>
      </p:sp>
      <p:sp>
        <p:nvSpPr>
          <p:cNvPr id="409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412100" y="5119675"/>
            <a:ext cx="5638800" cy="209563"/>
          </a:xfrm>
        </p:spPr>
        <p:txBody>
          <a:bodyPr/>
          <a:lstStyle/>
          <a:p>
            <a:r>
              <a:rPr lang="en-US" altLang="en-US" dirty="0" smtClean="0">
                <a:solidFill>
                  <a:srgbClr val="000099"/>
                </a:solidFill>
              </a:rPr>
              <a:t>President, </a:t>
            </a:r>
            <a:r>
              <a:rPr lang="en-US" altLang="en-US" dirty="0" smtClean="0">
                <a:solidFill>
                  <a:srgbClr val="000099"/>
                </a:solidFill>
              </a:rPr>
              <a:t>Southern California </a:t>
            </a:r>
            <a:r>
              <a:rPr lang="en-US" altLang="en-US" dirty="0" smtClean="0">
                <a:solidFill>
                  <a:srgbClr val="000099"/>
                </a:solidFill>
              </a:rPr>
              <a:t>Conference</a:t>
            </a:r>
          </a:p>
        </p:txBody>
      </p:sp>
    </p:spTree>
    <p:extLst>
      <p:ext uri="{BB962C8B-B14F-4D97-AF65-F5344CB8AC3E}">
        <p14:creationId xmlns:p14="http://schemas.microsoft.com/office/powerpoint/2010/main" val="254422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21"/>
          <p:cNvSpPr>
            <a:spLocks noChangeArrowheads="1"/>
          </p:cNvSpPr>
          <p:nvPr/>
        </p:nvSpPr>
        <p:spPr bwMode="auto">
          <a:xfrm>
            <a:off x="4764088" y="1055077"/>
            <a:ext cx="4379912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/>
          <a:lstStyle/>
          <a:p>
            <a:pPr marL="169863" indent="-169863" algn="ctr" defTabSz="820738">
              <a:lnSpc>
                <a:spcPct val="80000"/>
              </a:lnSpc>
              <a:spcBef>
                <a:spcPct val="20000"/>
              </a:spcBef>
              <a:buClr>
                <a:srgbClr val="0038A8"/>
              </a:buClr>
              <a:buFont typeface="Wingdings" pitchFamily="2" charset="2"/>
              <a:buNone/>
              <a:tabLst>
                <a:tab pos="3657600" algn="l"/>
              </a:tabLst>
            </a:pPr>
            <a:endParaRPr lang="en-US" b="1" u="sng" dirty="0">
              <a:solidFill>
                <a:srgbClr val="000000"/>
              </a:solidFill>
            </a:endParaRPr>
          </a:p>
        </p:txBody>
      </p:sp>
      <p:sp>
        <p:nvSpPr>
          <p:cNvPr id="33796" name="Rectangle 121"/>
          <p:cNvSpPr>
            <a:spLocks noChangeArrowheads="1"/>
          </p:cNvSpPr>
          <p:nvPr/>
        </p:nvSpPr>
        <p:spPr bwMode="auto">
          <a:xfrm>
            <a:off x="4697413" y="4385765"/>
            <a:ext cx="4379912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/>
          <a:lstStyle/>
          <a:p>
            <a:pPr marL="169863" indent="-169863" algn="ctr" defTabSz="820738">
              <a:tabLst>
                <a:tab pos="3657600" algn="l"/>
              </a:tabLst>
            </a:pPr>
            <a:endParaRPr lang="en-US" b="1" u="sng" dirty="0">
              <a:solidFill>
                <a:srgbClr val="000000"/>
              </a:solidFill>
            </a:endParaRPr>
          </a:p>
          <a:p>
            <a:pPr marL="169863" indent="-169863" algn="ctr" defTabSz="820738">
              <a:tabLst>
                <a:tab pos="3657600" algn="l"/>
              </a:tabLst>
            </a:pPr>
            <a:endParaRPr lang="en-US" b="1" u="sng" dirty="0">
              <a:solidFill>
                <a:srgbClr val="000000"/>
              </a:solidFill>
            </a:endParaRPr>
          </a:p>
          <a:p>
            <a:pPr marL="169863" indent="-169863" algn="ctr" defTabSz="820738">
              <a:lnSpc>
                <a:spcPct val="80000"/>
              </a:lnSpc>
              <a:spcBef>
                <a:spcPct val="20000"/>
              </a:spcBef>
              <a:buClr>
                <a:srgbClr val="0038A8"/>
              </a:buClr>
              <a:buFont typeface="Wingdings" pitchFamily="2" charset="2"/>
              <a:buNone/>
              <a:tabLst>
                <a:tab pos="3657600" algn="l"/>
              </a:tabLst>
            </a:pPr>
            <a:endParaRPr lang="en-US" sz="1400" b="1" u="sng" dirty="0">
              <a:solidFill>
                <a:srgbClr val="000000"/>
              </a:solidFill>
            </a:endParaRP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228600" y="3387171"/>
            <a:ext cx="4267200" cy="238125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5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Training/Events Topics (2018-2019)</a:t>
            </a:r>
            <a:endParaRPr lang="en-US" sz="15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4648200" y="750277"/>
            <a:ext cx="4267200" cy="238125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5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Upcoming Dates/Events through 2019</a:t>
            </a: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228600" y="740752"/>
            <a:ext cx="4267200" cy="238125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5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Statistical  Report</a:t>
            </a:r>
          </a:p>
        </p:txBody>
      </p:sp>
      <p:sp>
        <p:nvSpPr>
          <p:cNvPr id="33801" name="Rectangle 10"/>
          <p:cNvSpPr>
            <a:spLocks noChangeArrowheads="1"/>
          </p:cNvSpPr>
          <p:nvPr/>
        </p:nvSpPr>
        <p:spPr bwMode="auto">
          <a:xfrm>
            <a:off x="228600" y="1013037"/>
            <a:ext cx="4283765" cy="2068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/>
          <a:lstStyle/>
          <a:p>
            <a:pPr marL="228600" indent="-228600" eaLnBrk="1" hangingPunct="1">
              <a:lnSpc>
                <a:spcPct val="200000"/>
              </a:lnSpc>
              <a:buAutoNum type="arabicPeriod"/>
            </a:pPr>
            <a:r>
              <a:rPr lang="en-US" sz="1100" dirty="0"/>
              <a:t>Number of Lay Organizations from (</a:t>
            </a:r>
            <a:r>
              <a:rPr lang="en-US" sz="1100" b="1" dirty="0" smtClean="0"/>
              <a:t>2017 </a:t>
            </a:r>
            <a:r>
              <a:rPr lang="en-US" sz="1100" b="1" dirty="0"/>
              <a:t>– </a:t>
            </a:r>
            <a:r>
              <a:rPr lang="en-US" sz="1100" b="1" dirty="0" smtClean="0"/>
              <a:t>2019</a:t>
            </a:r>
            <a:r>
              <a:rPr lang="en-US" sz="1100" dirty="0" smtClean="0"/>
              <a:t>): </a:t>
            </a:r>
            <a:r>
              <a:rPr lang="en-US" sz="1100" b="1" dirty="0" smtClean="0"/>
              <a:t>52</a:t>
            </a:r>
            <a:endParaRPr lang="en-US" sz="1100" b="1" dirty="0"/>
          </a:p>
          <a:p>
            <a:pPr marL="228600" indent="-228600" eaLnBrk="1" hangingPunct="1">
              <a:lnSpc>
                <a:spcPct val="200000"/>
              </a:lnSpc>
              <a:buFontTx/>
              <a:buAutoNum type="arabicPeriod"/>
            </a:pPr>
            <a:r>
              <a:rPr lang="en-US" sz="1100" dirty="0"/>
              <a:t>Number of Churches in Conference: </a:t>
            </a:r>
            <a:r>
              <a:rPr lang="en-US" sz="1100" b="1" dirty="0" smtClean="0"/>
              <a:t>53</a:t>
            </a:r>
            <a:endParaRPr lang="en-US" sz="1100" b="1" dirty="0" smtClean="0"/>
          </a:p>
          <a:p>
            <a:pPr marL="228600" indent="-228600" eaLnBrk="1" hangingPunct="1">
              <a:lnSpc>
                <a:spcPct val="200000"/>
              </a:lnSpc>
              <a:buFontTx/>
              <a:buAutoNum type="arabicPeriod"/>
            </a:pPr>
            <a:r>
              <a:rPr lang="en-US" sz="1100" dirty="0"/>
              <a:t>Total number of members in Lay Organization: </a:t>
            </a:r>
            <a:r>
              <a:rPr lang="en-US" sz="1100" b="1" dirty="0" smtClean="0"/>
              <a:t>543</a:t>
            </a:r>
            <a:endParaRPr lang="en-US" sz="1100" b="1" dirty="0"/>
          </a:p>
          <a:p>
            <a:pPr marL="228600" indent="-228600" eaLnBrk="1" hangingPunct="1">
              <a:lnSpc>
                <a:spcPct val="200000"/>
              </a:lnSpc>
              <a:buFontTx/>
              <a:buAutoNum type="arabicPeriod"/>
            </a:pPr>
            <a:r>
              <a:rPr lang="en-US" sz="1100" dirty="0"/>
              <a:t>Number of Delegates attending</a:t>
            </a:r>
            <a:r>
              <a:rPr lang="en-US" sz="1100" b="1" dirty="0"/>
              <a:t> </a:t>
            </a:r>
            <a:r>
              <a:rPr lang="en-US" sz="1100" b="1" dirty="0" smtClean="0"/>
              <a:t>2019 </a:t>
            </a:r>
            <a:r>
              <a:rPr lang="en-US" sz="1100" dirty="0"/>
              <a:t>Lay </a:t>
            </a:r>
            <a:r>
              <a:rPr lang="en-US" sz="1100" dirty="0" smtClean="0"/>
              <a:t>Convention</a:t>
            </a:r>
            <a:r>
              <a:rPr lang="en-US" sz="1100" b="1" dirty="0" smtClean="0"/>
              <a:t>: </a:t>
            </a:r>
            <a:r>
              <a:rPr lang="en-US" sz="1100" b="1" dirty="0" smtClean="0"/>
              <a:t>34</a:t>
            </a:r>
            <a:endParaRPr lang="en-US" sz="1100" b="1" dirty="0" smtClean="0"/>
          </a:p>
          <a:p>
            <a:pPr marL="228600" indent="-228600" eaLnBrk="1" hangingPunct="1">
              <a:lnSpc>
                <a:spcPct val="200000"/>
              </a:lnSpc>
              <a:buFontTx/>
              <a:buAutoNum type="arabicPeriod"/>
            </a:pPr>
            <a:r>
              <a:rPr lang="en-US" sz="1100" dirty="0"/>
              <a:t>Total number of training sessions </a:t>
            </a:r>
            <a:r>
              <a:rPr lang="en-US" sz="1100" b="1" dirty="0"/>
              <a:t>2018- </a:t>
            </a:r>
            <a:r>
              <a:rPr lang="en-US" sz="1100" b="1" dirty="0" smtClean="0"/>
              <a:t>2019: </a:t>
            </a:r>
            <a:r>
              <a:rPr lang="en-US" sz="1100" b="1" dirty="0" smtClean="0"/>
              <a:t>32</a:t>
            </a:r>
            <a:endParaRPr lang="en-US" sz="1100" b="1" dirty="0" smtClean="0"/>
          </a:p>
          <a:p>
            <a:pPr marL="228600" indent="-228600" eaLnBrk="1" hangingPunct="1">
              <a:lnSpc>
                <a:spcPct val="200000"/>
              </a:lnSpc>
              <a:buFontTx/>
              <a:buAutoNum type="arabicPeriod"/>
            </a:pPr>
            <a:r>
              <a:rPr lang="en-US" sz="1100" dirty="0" smtClean="0"/>
              <a:t>New </a:t>
            </a:r>
            <a:r>
              <a:rPr lang="en-US" sz="1100" dirty="0"/>
              <a:t>members </a:t>
            </a:r>
            <a:r>
              <a:rPr lang="en-US" sz="1100" dirty="0" smtClean="0"/>
              <a:t>joining </a:t>
            </a:r>
            <a:r>
              <a:rPr lang="en-US" sz="1100" dirty="0"/>
              <a:t>the </a:t>
            </a:r>
            <a:r>
              <a:rPr lang="en-US" sz="1100" dirty="0" smtClean="0"/>
              <a:t>Lay Org. since last convention: </a:t>
            </a:r>
            <a:r>
              <a:rPr lang="en-US" sz="1100" b="1" dirty="0" smtClean="0"/>
              <a:t>32</a:t>
            </a:r>
            <a:endParaRPr lang="en-US" sz="1100" b="1" dirty="0"/>
          </a:p>
          <a:p>
            <a:pPr marL="228600" indent="-228600" eaLnBrk="1" hangingPunct="1">
              <a:lnSpc>
                <a:spcPct val="200000"/>
              </a:lnSpc>
              <a:buFontTx/>
              <a:buAutoNum type="arabicPeriod"/>
            </a:pPr>
            <a:endParaRPr lang="en-US" sz="1100" dirty="0"/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228600" y="3648692"/>
            <a:ext cx="4257675" cy="1599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/>
          <a:lstStyle/>
          <a:p>
            <a:pPr marL="117475" indent="-117475">
              <a:lnSpc>
                <a:spcPct val="150000"/>
              </a:lnSpc>
              <a:spcAft>
                <a:spcPts val="400"/>
              </a:spcAft>
              <a:buClr>
                <a:srgbClr val="0039A6"/>
              </a:buClr>
              <a:buFont typeface="Wingdings" pitchFamily="2" charset="2"/>
              <a:buChar char="§"/>
              <a:defRPr/>
            </a:pPr>
            <a:r>
              <a:rPr lang="en-US" sz="1100" dirty="0" smtClean="0">
                <a:solidFill>
                  <a:srgbClr val="000000"/>
                </a:solidFill>
              </a:rPr>
              <a:t>Road to the General Conference</a:t>
            </a:r>
          </a:p>
          <a:p>
            <a:pPr marL="117475" indent="-117475">
              <a:lnSpc>
                <a:spcPct val="150000"/>
              </a:lnSpc>
              <a:spcAft>
                <a:spcPts val="400"/>
              </a:spcAft>
              <a:buClr>
                <a:srgbClr val="0039A6"/>
              </a:buClr>
              <a:buFont typeface="Wingdings" pitchFamily="2" charset="2"/>
              <a:buChar char="§"/>
              <a:defRPr/>
            </a:pPr>
            <a:r>
              <a:rPr lang="en-US" sz="1100" dirty="0" smtClean="0">
                <a:solidFill>
                  <a:srgbClr val="000000"/>
                </a:solidFill>
              </a:rPr>
              <a:t>Foster Youth &amp; Orphan – Who Is Crying for them?</a:t>
            </a:r>
          </a:p>
          <a:p>
            <a:pPr marL="117475" indent="-117475">
              <a:lnSpc>
                <a:spcPct val="150000"/>
              </a:lnSpc>
              <a:spcAft>
                <a:spcPts val="400"/>
              </a:spcAft>
              <a:buClr>
                <a:srgbClr val="0039A6"/>
              </a:buClr>
              <a:buFont typeface="Wingdings" pitchFamily="2" charset="2"/>
              <a:buChar char="§"/>
              <a:defRPr/>
            </a:pPr>
            <a:r>
              <a:rPr lang="en-US" sz="1100" dirty="0" smtClean="0">
                <a:solidFill>
                  <a:srgbClr val="000000"/>
                </a:solidFill>
              </a:rPr>
              <a:t>Growing Ministry By, About and With Laity – What Will It Be?</a:t>
            </a:r>
          </a:p>
          <a:p>
            <a:pPr marL="117475" indent="-117475">
              <a:lnSpc>
                <a:spcPct val="150000"/>
              </a:lnSpc>
              <a:spcAft>
                <a:spcPts val="400"/>
              </a:spcAft>
              <a:buClr>
                <a:srgbClr val="0039A6"/>
              </a:buClr>
              <a:buFont typeface="Wingdings" pitchFamily="2" charset="2"/>
              <a:buChar char="§"/>
              <a:defRPr/>
            </a:pPr>
            <a:r>
              <a:rPr lang="en-US" sz="1100" dirty="0" smtClean="0">
                <a:solidFill>
                  <a:srgbClr val="000000"/>
                </a:solidFill>
              </a:rPr>
              <a:t>Homeless on Earth w/ Church Building Empty</a:t>
            </a:r>
          </a:p>
          <a:p>
            <a:pPr marL="117475" indent="-117475">
              <a:lnSpc>
                <a:spcPct val="150000"/>
              </a:lnSpc>
              <a:spcAft>
                <a:spcPts val="400"/>
              </a:spcAft>
              <a:buClr>
                <a:srgbClr val="0039A6"/>
              </a:buClr>
              <a:buFont typeface="Wingdings" pitchFamily="2" charset="2"/>
              <a:buChar char="§"/>
              <a:defRPr/>
            </a:pPr>
            <a:r>
              <a:rPr lang="en-US" sz="1100" dirty="0" smtClean="0">
                <a:solidFill>
                  <a:srgbClr val="000000"/>
                </a:solidFill>
              </a:rPr>
              <a:t>Decoding &amp; Understanding Stewardship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4697413" y="1055077"/>
            <a:ext cx="4217987" cy="554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/>
          <a:lstStyle/>
          <a:p>
            <a:pPr marL="117475" indent="-117475">
              <a:lnSpc>
                <a:spcPct val="150000"/>
              </a:lnSpc>
              <a:spcAft>
                <a:spcPts val="400"/>
              </a:spcAft>
              <a:buClr>
                <a:srgbClr val="0039A6"/>
              </a:buClr>
              <a:buFont typeface="Wingdings" pitchFamily="2" charset="2"/>
              <a:buChar char="§"/>
              <a:defRPr/>
            </a:pPr>
            <a:r>
              <a:rPr lang="en-US" sz="1100" dirty="0" smtClean="0">
                <a:solidFill>
                  <a:srgbClr val="000000"/>
                </a:solidFill>
              </a:rPr>
              <a:t>Sept/Dec. – Executive Board Meetings</a:t>
            </a:r>
          </a:p>
          <a:p>
            <a:pPr marL="117475" indent="-117475">
              <a:lnSpc>
                <a:spcPct val="150000"/>
              </a:lnSpc>
              <a:spcAft>
                <a:spcPts val="400"/>
              </a:spcAft>
              <a:buClr>
                <a:srgbClr val="0039A6"/>
              </a:buClr>
              <a:buFont typeface="Wingdings" pitchFamily="2" charset="2"/>
              <a:buChar char="§"/>
              <a:defRPr/>
            </a:pPr>
            <a:r>
              <a:rPr lang="en-US" sz="1100" dirty="0" smtClean="0">
                <a:solidFill>
                  <a:srgbClr val="000000"/>
                </a:solidFill>
              </a:rPr>
              <a:t>Aug./Oct- Lay Council</a:t>
            </a:r>
            <a:endParaRPr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4648200" y="4498421"/>
            <a:ext cx="4267200" cy="238125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5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Proposed Amendments to the Constitution </a:t>
            </a: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4697413" y="4803221"/>
            <a:ext cx="4217987" cy="47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/>
          <a:lstStyle/>
          <a:p>
            <a:pPr marL="117475" indent="-117475">
              <a:lnSpc>
                <a:spcPct val="150000"/>
              </a:lnSpc>
              <a:spcAft>
                <a:spcPts val="400"/>
              </a:spcAft>
              <a:buClr>
                <a:srgbClr val="0039A6"/>
              </a:buClr>
              <a:buFont typeface="Wingdings" pitchFamily="2" charset="2"/>
              <a:buChar char="§"/>
              <a:defRPr/>
            </a:pPr>
            <a:r>
              <a:rPr lang="en-US" sz="1100" dirty="0">
                <a:solidFill>
                  <a:srgbClr val="000000"/>
                </a:solidFill>
              </a:rPr>
              <a:t>None</a:t>
            </a: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4697413" y="5629991"/>
            <a:ext cx="4267200" cy="238125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5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Conference By law Changes/Additions </a:t>
            </a: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4746626" y="5934791"/>
            <a:ext cx="4217987" cy="558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/>
          <a:lstStyle/>
          <a:p>
            <a:pPr marL="117475" indent="-117475">
              <a:lnSpc>
                <a:spcPct val="150000"/>
              </a:lnSpc>
              <a:spcAft>
                <a:spcPts val="400"/>
              </a:spcAft>
              <a:buClr>
                <a:srgbClr val="0039A6"/>
              </a:buClr>
              <a:buFont typeface="Wingdings" pitchFamily="2" charset="2"/>
              <a:buChar char="§"/>
              <a:defRPr/>
            </a:pPr>
            <a:r>
              <a:rPr lang="en-US" sz="1100" dirty="0">
                <a:solidFill>
                  <a:srgbClr val="000000"/>
                </a:solidFill>
              </a:rPr>
              <a:t>None</a:t>
            </a: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4648200" y="3363302"/>
            <a:ext cx="4267200" cy="238125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5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Proposed Legislation </a:t>
            </a: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4697413" y="3668102"/>
            <a:ext cx="4217987" cy="554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/>
          <a:lstStyle/>
          <a:p>
            <a:pPr marL="117475" indent="-117475">
              <a:lnSpc>
                <a:spcPct val="150000"/>
              </a:lnSpc>
              <a:spcAft>
                <a:spcPts val="400"/>
              </a:spcAft>
              <a:buClr>
                <a:srgbClr val="0039A6"/>
              </a:buClr>
              <a:buFont typeface="Wingdings" pitchFamily="2" charset="2"/>
              <a:buChar char="§"/>
              <a:defRPr/>
            </a:pPr>
            <a:r>
              <a:rPr lang="en-US" sz="1100" dirty="0" smtClean="0">
                <a:solidFill>
                  <a:srgbClr val="000000"/>
                </a:solidFill>
              </a:rPr>
              <a:t>None</a:t>
            </a:r>
            <a:endParaRPr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4648200" y="2172677"/>
            <a:ext cx="4267200" cy="238125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5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Most Significant </a:t>
            </a:r>
            <a:r>
              <a:rPr lang="en-US" sz="15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Accomplishments:</a:t>
            </a:r>
            <a:endParaRPr lang="en-US" sz="15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4697413" y="2477477"/>
            <a:ext cx="4217987" cy="554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/>
          <a:lstStyle/>
          <a:p>
            <a:pPr marL="117475" indent="-117475">
              <a:lnSpc>
                <a:spcPct val="150000"/>
              </a:lnSpc>
              <a:spcAft>
                <a:spcPts val="400"/>
              </a:spcAft>
              <a:buClr>
                <a:srgbClr val="0039A6"/>
              </a:buClr>
              <a:buFont typeface="Wingdings" pitchFamily="2" charset="2"/>
              <a:buChar char="§"/>
              <a:defRPr/>
            </a:pPr>
            <a:r>
              <a:rPr lang="en-US" sz="1100" dirty="0" smtClean="0">
                <a:solidFill>
                  <a:srgbClr val="000000"/>
                </a:solidFill>
              </a:rPr>
              <a:t>Organized Lay in 52 churches</a:t>
            </a:r>
            <a:endParaRPr lang="en-US" sz="11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3658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08000" y="4965700"/>
            <a:ext cx="5181600" cy="10064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6000" dirty="0" smtClean="0">
                <a:solidFill>
                  <a:srgbClr val="000099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74345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SG Chart Template">
  <a:themeElements>
    <a:clrScheme name="Custom 8">
      <a:dk1>
        <a:srgbClr val="000000"/>
      </a:dk1>
      <a:lt1>
        <a:srgbClr val="FFFFFF"/>
      </a:lt1>
      <a:dk2>
        <a:srgbClr val="0039A6"/>
      </a:dk2>
      <a:lt2>
        <a:srgbClr val="A5ACB0"/>
      </a:lt2>
      <a:accent1>
        <a:srgbClr val="0000CC"/>
      </a:accent1>
      <a:accent2>
        <a:srgbClr val="99CCFF"/>
      </a:accent2>
      <a:accent3>
        <a:srgbClr val="000000"/>
      </a:accent3>
      <a:accent4>
        <a:srgbClr val="009900"/>
      </a:accent4>
      <a:accent5>
        <a:srgbClr val="FFFF00"/>
      </a:accent5>
      <a:accent6>
        <a:srgbClr val="FF0000"/>
      </a:accent6>
      <a:hlink>
        <a:srgbClr val="000000"/>
      </a:hlink>
      <a:folHlink>
        <a:srgbClr val="3F3F3F"/>
      </a:folHlink>
    </a:clrScheme>
    <a:fontScheme name="2_GradientBar_IdentityBar_QUESTIO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6500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defTabSz="820738">
          <a:defRPr smtClean="0">
            <a:solidFill>
              <a:srgbClr val="000000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2073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GradientBar_IdentityBar_QUESTIONS 1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GradientBar_IdentityBar_QUESTIONS 2">
        <a:dk1>
          <a:srgbClr val="000000"/>
        </a:dk1>
        <a:lt1>
          <a:srgbClr val="FFFFFF"/>
        </a:lt1>
        <a:dk2>
          <a:srgbClr val="0039A6"/>
        </a:dk2>
        <a:lt2>
          <a:srgbClr val="A5ACB0"/>
        </a:lt2>
        <a:accent1>
          <a:srgbClr val="0091B5"/>
        </a:accent1>
        <a:accent2>
          <a:srgbClr val="E70033"/>
        </a:accent2>
        <a:accent3>
          <a:srgbClr val="FFFFFF"/>
        </a:accent3>
        <a:accent4>
          <a:srgbClr val="000000"/>
        </a:accent4>
        <a:accent5>
          <a:srgbClr val="AAC7D7"/>
        </a:accent5>
        <a:accent6>
          <a:srgbClr val="D1002D"/>
        </a:accent6>
        <a:hlink>
          <a:srgbClr val="0096DB"/>
        </a:hlink>
        <a:folHlink>
          <a:srgbClr val="CFEA8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SG Chart Template 1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SG Chart Template 2">
        <a:dk1>
          <a:srgbClr val="000000"/>
        </a:dk1>
        <a:lt1>
          <a:srgbClr val="FFFFFF"/>
        </a:lt1>
        <a:dk2>
          <a:srgbClr val="0039A6"/>
        </a:dk2>
        <a:lt2>
          <a:srgbClr val="A5ACB0"/>
        </a:lt2>
        <a:accent1>
          <a:srgbClr val="0091B5"/>
        </a:accent1>
        <a:accent2>
          <a:srgbClr val="E70033"/>
        </a:accent2>
        <a:accent3>
          <a:srgbClr val="FFFFFF"/>
        </a:accent3>
        <a:accent4>
          <a:srgbClr val="000000"/>
        </a:accent4>
        <a:accent5>
          <a:srgbClr val="AAC7D7"/>
        </a:accent5>
        <a:accent6>
          <a:srgbClr val="D1002D"/>
        </a:accent6>
        <a:hlink>
          <a:srgbClr val="0096DB"/>
        </a:hlink>
        <a:folHlink>
          <a:srgbClr val="CFEA8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SG Chart Template 3">
        <a:dk1>
          <a:srgbClr val="000000"/>
        </a:dk1>
        <a:lt1>
          <a:srgbClr val="FFFFFF"/>
        </a:lt1>
        <a:dk2>
          <a:srgbClr val="000099"/>
        </a:dk2>
        <a:lt2>
          <a:srgbClr val="A5ACB0"/>
        </a:lt2>
        <a:accent1>
          <a:srgbClr val="0000FF"/>
        </a:accent1>
        <a:accent2>
          <a:srgbClr val="E70033"/>
        </a:accent2>
        <a:accent3>
          <a:srgbClr val="FFFFFF"/>
        </a:accent3>
        <a:accent4>
          <a:srgbClr val="000000"/>
        </a:accent4>
        <a:accent5>
          <a:srgbClr val="AAAAFF"/>
        </a:accent5>
        <a:accent6>
          <a:srgbClr val="D1002D"/>
        </a:accent6>
        <a:hlink>
          <a:srgbClr val="0000FF"/>
        </a:hlink>
        <a:folHlink>
          <a:srgbClr val="9966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SSGT">
      <a:dk1>
        <a:srgbClr val="000000"/>
      </a:dk1>
      <a:lt1>
        <a:srgbClr val="FFFFFF"/>
      </a:lt1>
      <a:dk2>
        <a:srgbClr val="0039A6"/>
      </a:dk2>
      <a:lt2>
        <a:srgbClr val="A5ACB0"/>
      </a:lt2>
      <a:accent1>
        <a:srgbClr val="0000CC"/>
      </a:accent1>
      <a:accent2>
        <a:srgbClr val="99CCFF"/>
      </a:accent2>
      <a:accent3>
        <a:srgbClr val="000000"/>
      </a:accent3>
      <a:accent4>
        <a:srgbClr val="009900"/>
      </a:accent4>
      <a:accent5>
        <a:srgbClr val="FFFF00"/>
      </a:accent5>
      <a:accent6>
        <a:srgbClr val="FF0000"/>
      </a:accent6>
      <a:hlink>
        <a:srgbClr val="0000FF"/>
      </a:hlink>
      <a:folHlink>
        <a:srgbClr val="00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A9C7CE646EBD419B642648F9D23863" ma:contentTypeVersion="0" ma:contentTypeDescription="Create a new document." ma:contentTypeScope="" ma:versionID="30540b6bec56bded5da1a38a95ab083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F91AAD0-2122-4E5D-A237-73DEA8738432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elements/1.1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6898840-6BA2-4BF8-A493-D9739245D6D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629084B-0E11-4130-A873-A1E4E887D1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1170</TotalTime>
  <Pages>2</Pages>
  <Words>155</Words>
  <Application>Microsoft Office PowerPoint</Application>
  <PresentationFormat>On-screen Show (4:3)</PresentationFormat>
  <Paragraphs>29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Wingdings</vt:lpstr>
      <vt:lpstr>SSG Chart Template</vt:lpstr>
      <vt:lpstr>Dr. Dorothy Vails-Weber</vt:lpstr>
      <vt:lpstr>PowerPoint Presentation</vt:lpstr>
      <vt:lpstr>Questions</vt:lpstr>
    </vt:vector>
  </TitlesOfParts>
  <Company>The Boeing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 Template</dc:title>
  <dc:subject>SSG Standard Template</dc:subject>
  <dc:creator>Dan Nance</dc:creator>
  <cp:lastModifiedBy>Rose, Lamar D</cp:lastModifiedBy>
  <cp:revision>105</cp:revision>
  <cp:lastPrinted>2000-10-05T17:58:46Z</cp:lastPrinted>
  <dcterms:created xsi:type="dcterms:W3CDTF">2011-09-08T18:13:51Z</dcterms:created>
  <dcterms:modified xsi:type="dcterms:W3CDTF">2019-06-28T18:18:03Z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13400</vt:r8>
  </property>
  <property fmtid="{D5CDD505-2E9C-101B-9397-08002B2CF9AE}" pid="3" name="xd_ProgID">
    <vt:lpwstr/>
  </property>
  <property fmtid="{D5CDD505-2E9C-101B-9397-08002B2CF9AE}" pid="4" name="ContentTypeId">
    <vt:lpwstr>0x010100CFA9C7CE646EBD419B642648F9D23863</vt:lpwstr>
  </property>
  <property fmtid="{D5CDD505-2E9C-101B-9397-08002B2CF9AE}" pid="5" name="TemplateUrl">
    <vt:lpwstr/>
  </property>
</Properties>
</file>