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  <a:srgbClr val="0000FF"/>
    <a:srgbClr val="FFFFFF"/>
    <a:srgbClr val="008000"/>
    <a:srgbClr val="0000CC"/>
    <a:srgbClr val="0039A6"/>
    <a:srgbClr val="B2B2B2"/>
    <a:srgbClr val="0038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4434" autoAdjust="0"/>
  </p:normalViewPr>
  <p:slideViewPr>
    <p:cSldViewPr snapToGrid="0">
      <p:cViewPr varScale="1">
        <p:scale>
          <a:sx n="49" d="100"/>
          <a:sy n="4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070" y="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43663" y="8993188"/>
            <a:ext cx="4286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90000"/>
              </a:lnSpc>
              <a:defRPr sz="10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2C83D2-AE26-4D6E-8E1C-63616EB49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325" y="3727450"/>
            <a:ext cx="584835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6148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195263"/>
            <a:ext cx="4570413" cy="3430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" name="Date Placeholder 3"/>
          <p:cNvSpPr>
            <a:spLocks noGrp="1"/>
          </p:cNvSpPr>
          <p:nvPr>
            <p:ph type="dt" sz="half" idx="1"/>
          </p:nvPr>
        </p:nvSpPr>
        <p:spPr>
          <a:xfrm>
            <a:off x="1073150" y="9043988"/>
            <a:ext cx="4857750" cy="139700"/>
          </a:xfrm>
          <a:prstGeom prst="rect">
            <a:avLst/>
          </a:prstGeom>
        </p:spPr>
        <p:txBody>
          <a:bodyPr lIns="0" tIns="0" rIns="0" bIns="0" anchor="t" anchorCtr="1"/>
          <a:lstStyle>
            <a:lvl1pPr fontAlgn="auto">
              <a:spcBef>
                <a:spcPts val="0"/>
              </a:spcBef>
              <a:spcAft>
                <a:spcPts val="0"/>
              </a:spcAft>
              <a:defRPr sz="600" kern="0">
                <a:solidFill>
                  <a:sysClr val="windowText" lastClr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and Time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4" tIns="46571" rIns="93144" bIns="46571" anchor="b"/>
          <a:lstStyle/>
          <a:p>
            <a:pPr algn="r" eaLnBrk="0" hangingPunct="0"/>
            <a:fld id="{49E34C7B-3840-40FA-AC72-80B776A82C73}" type="slidenum">
              <a:rPr lang="en-US" sz="1200">
                <a:solidFill>
                  <a:srgbClr val="000000"/>
                </a:solidFill>
              </a:rPr>
              <a:pPr algn="r" eaLnBrk="0" hangingPunct="0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195263"/>
            <a:ext cx="4573587" cy="3430587"/>
          </a:xfrm>
          <a:ln/>
        </p:spPr>
      </p:sp>
      <p:sp>
        <p:nvSpPr>
          <p:cNvPr id="10243" name="Notes Placeholder 3"/>
          <p:cNvSpPr>
            <a:spLocks noGrp="1"/>
          </p:cNvSpPr>
          <p:nvPr>
            <p:ph type="body" idx="1"/>
          </p:nvPr>
        </p:nvSpPr>
        <p:spPr>
          <a:xfrm>
            <a:off x="528638" y="4419600"/>
            <a:ext cx="6107112" cy="4119563"/>
          </a:xfrm>
          <a:noFill/>
          <a:ln/>
        </p:spPr>
        <p:txBody>
          <a:bodyPr/>
          <a:lstStyle/>
          <a:p>
            <a:pPr>
              <a:spcBef>
                <a:spcPts val="300"/>
              </a:spcBef>
            </a:pPr>
            <a:endParaRPr lang="en-US" sz="1100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438" y="1931542"/>
            <a:ext cx="8226425" cy="438019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85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113285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03250" y="6604000"/>
            <a:ext cx="7924800" cy="254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000" b="1" kern="0">
                <a:solidFill>
                  <a:sysClr val="windowText" lastClr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BOEING PROPRIETARY</a:t>
            </a:r>
            <a:endParaRPr lang="en-US" dirty="0"/>
          </a:p>
        </p:txBody>
      </p:sp>
      <p:sp>
        <p:nvSpPr>
          <p:cNvPr id="7" name="Rectangle 8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4128-E9B1-4AEA-95EC-850CBCCE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>
            <a:spLocks noChangeArrowheads="1"/>
          </p:cNvSpPr>
          <p:nvPr userDrawn="1"/>
        </p:nvSpPr>
        <p:spPr bwMode="auto">
          <a:xfrm>
            <a:off x="457200" y="6688138"/>
            <a:ext cx="1646238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ctr">
            <a:spAutoFit/>
          </a:bodyPr>
          <a:lstStyle/>
          <a:p>
            <a:pPr defTabSz="820738" eaLnBrk="0" hangingPunct="0">
              <a:defRPr/>
            </a:pPr>
            <a:r>
              <a:rPr lang="en-US" sz="600" dirty="0">
                <a:cs typeface="+mn-cs"/>
              </a:rPr>
              <a:t>Copyright © 2016 Boeing. All rights reserved.</a:t>
            </a:r>
          </a:p>
        </p:txBody>
      </p:sp>
      <p:pic>
        <p:nvPicPr>
          <p:cNvPr id="3" name="Picture 2" descr="Boeing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2981325"/>
            <a:ext cx="36941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1"/>
          <p:cNvSpPr>
            <a:spLocks noChangeArrowheads="1"/>
          </p:cNvSpPr>
          <p:nvPr userDrawn="1"/>
        </p:nvSpPr>
        <p:spPr bwMode="auto">
          <a:xfrm>
            <a:off x="7564438" y="6897688"/>
            <a:ext cx="1554162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ctr">
            <a:spAutoFit/>
          </a:bodyPr>
          <a:lstStyle/>
          <a:p>
            <a:pPr algn="r" defTabSz="820738" eaLnBrk="0" hangingPunct="0">
              <a:defRPr/>
            </a:pPr>
            <a:r>
              <a:rPr lang="en-US" sz="600" dirty="0">
                <a:solidFill>
                  <a:schemeClr val="bg1"/>
                </a:solidFill>
                <a:cs typeface="+mn-cs"/>
              </a:rPr>
              <a:t>SSG Presentation Template – REV 1/2015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900" y="5427452"/>
            <a:ext cx="5715000" cy="519113"/>
          </a:xfrm>
        </p:spPr>
        <p:txBody>
          <a:bodyPr/>
          <a:lstStyle>
            <a:lvl1pPr algn="l"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100" y="5119675"/>
            <a:ext cx="5638800" cy="307777"/>
          </a:xfrm>
        </p:spPr>
        <p:txBody>
          <a:bodyPr/>
          <a:lstStyle>
            <a:lvl1pPr marL="0" indent="0" algn="l">
              <a:buFontTx/>
              <a:buNone/>
              <a:defRPr sz="1400" b="1" i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324149"/>
            <a:ext cx="8221662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4088" y="6583363"/>
            <a:ext cx="457200" cy="2746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2E95E9-92E2-43B5-B3B0-968CB3E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779463"/>
            <a:ext cx="822166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462088"/>
            <a:ext cx="822642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637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8784685F-C7FA-402C-88CB-1F4132EA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457200" y="6688138"/>
            <a:ext cx="1646238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ctr">
            <a:spAutoFit/>
          </a:bodyPr>
          <a:lstStyle/>
          <a:p>
            <a:pPr defTabSz="820738" eaLnBrk="0" hangingPunct="0">
              <a:defRPr/>
            </a:pPr>
            <a:r>
              <a:rPr lang="en-US" sz="600" dirty="0">
                <a:cs typeface="+mn-cs"/>
              </a:rPr>
              <a:t>Copyright © 2016 Boeing. All rights reserved.</a:t>
            </a:r>
          </a:p>
        </p:txBody>
      </p:sp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7412038" y="6916738"/>
            <a:ext cx="1554162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ctr">
            <a:spAutoFit/>
          </a:bodyPr>
          <a:lstStyle/>
          <a:p>
            <a:pPr algn="r" defTabSz="820738" eaLnBrk="0" hangingPunct="0">
              <a:defRPr/>
            </a:pPr>
            <a:r>
              <a:rPr lang="en-US" sz="600" dirty="0">
                <a:solidFill>
                  <a:schemeClr val="bg1"/>
                </a:solidFill>
                <a:cs typeface="+mn-cs"/>
              </a:rPr>
              <a:t>SSG Presentation Template – REV 1/2015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/>
  <p:txStyles>
    <p:titleStyle>
      <a:lvl1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2pPr>
      <a:lvl3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3pPr>
      <a:lvl4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4pPr>
      <a:lvl5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5pPr>
      <a:lvl6pPr marL="4572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6pPr>
      <a:lvl7pPr marL="9144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7pPr>
      <a:lvl8pPr marL="13716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8pPr>
      <a:lvl9pPr marL="18288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9pPr>
    </p:titleStyle>
    <p:bodyStyle>
      <a:lvl1pPr marL="169863" indent="-169863" algn="l" defTabSz="820738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150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36550" y="5427663"/>
            <a:ext cx="5715000" cy="519112"/>
          </a:xfrm>
        </p:spPr>
        <p:txBody>
          <a:bodyPr/>
          <a:lstStyle/>
          <a:p>
            <a:r>
              <a:rPr lang="en-US" altLang="en-US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Joann Thompson</a:t>
            </a:r>
          </a:p>
        </p:txBody>
      </p:sp>
      <p:sp>
        <p:nvSpPr>
          <p:cNvPr id="819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119688"/>
            <a:ext cx="5638800" cy="209550"/>
          </a:xfrm>
        </p:spPr>
        <p:txBody>
          <a:bodyPr/>
          <a:lstStyle/>
          <a:p>
            <a:r>
              <a:rPr lang="en-US" altLang="en-US" smtClean="0">
                <a:solidFill>
                  <a:srgbClr val="000099"/>
                </a:solidFill>
              </a:rPr>
              <a:t>President, Desert Mountain 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21"/>
          <p:cNvSpPr>
            <a:spLocks noChangeArrowheads="1"/>
          </p:cNvSpPr>
          <p:nvPr/>
        </p:nvSpPr>
        <p:spPr bwMode="auto">
          <a:xfrm>
            <a:off x="4764088" y="1055688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 eaLnBrk="0" hangingPunct="0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b="1" u="sng">
              <a:solidFill>
                <a:srgbClr val="000000"/>
              </a:solidFill>
            </a:endParaRPr>
          </a:p>
        </p:txBody>
      </p:sp>
      <p:sp>
        <p:nvSpPr>
          <p:cNvPr id="9218" name="Rectangle 121"/>
          <p:cNvSpPr>
            <a:spLocks noChangeArrowheads="1"/>
          </p:cNvSpPr>
          <p:nvPr/>
        </p:nvSpPr>
        <p:spPr bwMode="auto">
          <a:xfrm>
            <a:off x="4697413" y="4386263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 eaLnBrk="0" hangingPunct="0">
              <a:tabLst>
                <a:tab pos="3657600" algn="l"/>
              </a:tabLst>
            </a:pPr>
            <a:endParaRPr lang="en-US" b="1" u="sng">
              <a:solidFill>
                <a:srgbClr val="000000"/>
              </a:solidFill>
            </a:endParaRPr>
          </a:p>
          <a:p>
            <a:pPr marL="169863" indent="-169863" algn="ctr" defTabSz="820738" eaLnBrk="0" hangingPunct="0">
              <a:tabLst>
                <a:tab pos="3657600" algn="l"/>
              </a:tabLst>
            </a:pPr>
            <a:endParaRPr lang="en-US" b="1" u="sng">
              <a:solidFill>
                <a:srgbClr val="000000"/>
              </a:solidFill>
            </a:endParaRPr>
          </a:p>
          <a:p>
            <a:pPr marL="169863" indent="-169863" algn="ctr" defTabSz="820738" eaLnBrk="0" hangingPunct="0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sz="1400" b="1" u="sng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28600" y="3387725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Training/Events Topics (2018-2019)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8200" y="750888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Upcoming Dates/Events through 2019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28600" y="74136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Statistical  Report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28600" y="1012825"/>
            <a:ext cx="43434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en-US" sz="1100"/>
              <a:t>Number of Lay Organizations from (</a:t>
            </a:r>
            <a:r>
              <a:rPr lang="en-US" sz="1100" b="1"/>
              <a:t>2018– 2019</a:t>
            </a:r>
            <a:r>
              <a:rPr lang="en-US" sz="1100"/>
              <a:t>): </a:t>
            </a:r>
            <a:r>
              <a:rPr lang="en-US" sz="1100" b="1"/>
              <a:t>13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en-US" sz="1100"/>
              <a:t>Number of Churches in Conference: </a:t>
            </a:r>
            <a:r>
              <a:rPr lang="en-US" sz="1100" b="1"/>
              <a:t>24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en-US" sz="1100"/>
              <a:t>Total number of members in Lay Organization: </a:t>
            </a:r>
            <a:r>
              <a:rPr lang="en-US" sz="1100" b="1"/>
              <a:t>144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en-US" sz="1100"/>
              <a:t>Number of Delegates attending</a:t>
            </a:r>
            <a:r>
              <a:rPr lang="en-US" sz="1100" b="1"/>
              <a:t> 2019 </a:t>
            </a:r>
            <a:r>
              <a:rPr lang="en-US" sz="1100"/>
              <a:t>Lay Convention</a:t>
            </a:r>
            <a:r>
              <a:rPr lang="en-US" sz="1100" b="1"/>
              <a:t>: 16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en-US" sz="1100"/>
              <a:t>Total number of training sessions </a:t>
            </a:r>
            <a:r>
              <a:rPr lang="en-US" sz="1100" b="1"/>
              <a:t>2018- 2019: 15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en-US" sz="1100"/>
              <a:t>New members joining the Lay Org. since last convention: </a:t>
            </a:r>
            <a:r>
              <a:rPr lang="en-US" sz="1100" b="1"/>
              <a:t>0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endParaRPr lang="en-US" sz="1100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3648075"/>
            <a:ext cx="4257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History of the AME Church</a:t>
            </a:r>
          </a:p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Prayer  and Salvation</a:t>
            </a:r>
          </a:p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</a:pPr>
            <a:r>
              <a:rPr lang="en-US" sz="1100">
                <a:solidFill>
                  <a:srgbClr val="000000"/>
                </a:solidFill>
              </a:rPr>
              <a:t>The 25 Articles of Religion</a:t>
            </a:r>
          </a:p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</a:pPr>
            <a:r>
              <a:rPr lang="en-US" sz="1100">
                <a:solidFill>
                  <a:srgbClr val="000000"/>
                </a:solidFill>
              </a:rPr>
              <a:t>Officers Duties &amp; Responsibilities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4697413" y="1055688"/>
            <a:ext cx="4217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Desert Mountain Annual Conference August 21-24, 2019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648200" y="4498975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Proposed Amendments to the Constitution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97413" y="4803775"/>
            <a:ext cx="42179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None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97413" y="5629275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Conference By law Changes/Additions </a:t>
            </a: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4746625" y="5934075"/>
            <a:ext cx="42179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None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48200" y="336391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Proposed Legislation </a:t>
            </a:r>
          </a:p>
        </p:txBody>
      </p:sp>
      <p:sp>
        <p:nvSpPr>
          <p:cNvPr id="9230" name="Rectangle 10"/>
          <p:cNvSpPr>
            <a:spLocks noChangeArrowheads="1"/>
          </p:cNvSpPr>
          <p:nvPr/>
        </p:nvSpPr>
        <p:spPr bwMode="auto">
          <a:xfrm>
            <a:off x="4697413" y="3668713"/>
            <a:ext cx="4217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None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648200" y="2173288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Most Significant Accomplishments:</a:t>
            </a:r>
          </a:p>
        </p:txBody>
      </p:sp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4697413" y="2478088"/>
            <a:ext cx="4217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Held voter registration drives  and worked on state and municipal elections</a:t>
            </a:r>
          </a:p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Trained new disciples </a:t>
            </a:r>
          </a:p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Two churches reorganized their Lay Organizations</a:t>
            </a:r>
          </a:p>
          <a:p>
            <a:pPr marL="117475" indent="-117475" eaLnBrk="0" hangingPunct="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1100">
                <a:solidFill>
                  <a:srgbClr val="000000"/>
                </a:solidFill>
              </a:rPr>
              <a:t>One church started a Lay Organization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4965700"/>
            <a:ext cx="51816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000099"/>
                </a:solidFill>
              </a:rPr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SG Chart Template">
  <a:themeElements>
    <a:clrScheme name="Custom 8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00"/>
      </a:hlink>
      <a:folHlink>
        <a:srgbClr val="3F3F3F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820738">
          <a:defRPr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3">
        <a:dk1>
          <a:srgbClr val="000000"/>
        </a:dk1>
        <a:lt1>
          <a:srgbClr val="FFFFFF"/>
        </a:lt1>
        <a:dk2>
          <a:srgbClr val="000099"/>
        </a:dk2>
        <a:lt2>
          <a:srgbClr val="A5ACB0"/>
        </a:lt2>
        <a:accent1>
          <a:srgbClr val="0000FF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D1002D"/>
        </a:accent6>
        <a:hlink>
          <a:srgbClr val="00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SSGT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Pages>2</Pages>
  <Words>131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Wingdings</vt:lpstr>
      <vt:lpstr>SSG Chart Template</vt:lpstr>
      <vt:lpstr>SSG Chart Template</vt:lpstr>
      <vt:lpstr>SSG Chart Template</vt:lpstr>
      <vt:lpstr>SSG Chart Template</vt:lpstr>
      <vt:lpstr>SSG Chart Template</vt:lpstr>
      <vt:lpstr>Joann Thompson</vt:lpstr>
      <vt:lpstr>Slide 2</vt:lpstr>
      <vt:lpstr>Questions</vt:lpstr>
    </vt:vector>
  </TitlesOfParts>
  <Company>The Boeing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Template</dc:title>
  <dc:subject>SSG Standard Template</dc:subject>
  <dc:creator>Dan Nance</dc:creator>
  <cp:lastModifiedBy>MSalter</cp:lastModifiedBy>
  <cp:revision>109</cp:revision>
  <cp:lastPrinted>2000-10-05T17:58:46Z</cp:lastPrinted>
  <dcterms:created xsi:type="dcterms:W3CDTF">2011-09-08T18:13:51Z</dcterms:created>
  <dcterms:modified xsi:type="dcterms:W3CDTF">2019-06-17T23:25:00Z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13400</vt:r8>
  </property>
  <property fmtid="{D5CDD505-2E9C-101B-9397-08002B2CF9AE}" pid="3" name="xd_ProgID">
    <vt:lpwstr/>
  </property>
  <property fmtid="{D5CDD505-2E9C-101B-9397-08002B2CF9AE}" pid="4" name="ContentTypeId">
    <vt:lpwstr>0x010100CFA9C7CE646EBD419B642648F9D23863</vt:lpwstr>
  </property>
  <property fmtid="{D5CDD505-2E9C-101B-9397-08002B2CF9AE}" pid="5" name="TemplateUrl">
    <vt:lpwstr/>
  </property>
</Properties>
</file>