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256" r:id="rId5"/>
    <p:sldId id="261" r:id="rId6"/>
    <p:sldId id="259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FF"/>
    <a:srgbClr val="008000"/>
    <a:srgbClr val="0000CC"/>
    <a:srgbClr val="0039A6"/>
    <a:srgbClr val="B2B2B2"/>
    <a:srgbClr val="0038A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56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8326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4344" y="8993688"/>
            <a:ext cx="427944" cy="1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BAD1B0-444A-4779-A064-F236DF61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173"/>
            <a:ext cx="5848350" cy="49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220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513" y="195528"/>
            <a:ext cx="4570554" cy="343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2673" y="9044205"/>
            <a:ext cx="4857751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6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Date and Time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20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4" tIns="46571" rIns="93144" bIns="4657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CD87E30-6E91-4D6C-87A1-5E3E69A31640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0788" y="19526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528638" y="4419600"/>
            <a:ext cx="6107112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931542"/>
            <a:ext cx="8226425" cy="438019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113285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2016 Boeing. All rights reserved.</a:t>
            </a:r>
          </a:p>
        </p:txBody>
      </p:sp>
      <p:pic>
        <p:nvPicPr>
          <p:cNvPr id="6" name="Picture 2" descr="Boeing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</p:spPr>
      </p:pic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564120" y="689737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REV 1/2015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900" y="5427452"/>
            <a:ext cx="5715000" cy="519113"/>
          </a:xfrm>
        </p:spPr>
        <p:txBody>
          <a:bodyPr/>
          <a:lstStyle>
            <a:lvl1pPr algn="l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119675"/>
            <a:ext cx="5638800" cy="307777"/>
          </a:xfrm>
        </p:spPr>
        <p:txBody>
          <a:bodyPr/>
          <a:lstStyle>
            <a:lvl1pPr marL="0" indent="0" algn="l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685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324149"/>
            <a:ext cx="8221662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729" y="6583362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2669-857B-4DFA-8260-5594BE6C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779374"/>
            <a:ext cx="8221662" cy="5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61343"/>
            <a:ext cx="8226425" cy="3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D04F4F-6DAB-42B7-9E81-3B662D72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REV 1/2015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8957" y="4482172"/>
            <a:ext cx="6910474" cy="1200874"/>
          </a:xfrm>
        </p:spPr>
        <p:txBody>
          <a:bodyPr/>
          <a:lstStyle/>
          <a:p>
            <a:r>
              <a:rPr lang="en-US" altLang="en-US" dirty="0">
                <a:solidFill>
                  <a:srgbClr val="000099"/>
                </a:solidFill>
              </a:rPr>
              <a:t>AME V-Alert  Social </a:t>
            </a:r>
            <a:r>
              <a:rPr lang="en-US" altLang="en-US" dirty="0" smtClean="0">
                <a:solidFill>
                  <a:srgbClr val="000099"/>
                </a:solidFill>
              </a:rPr>
              <a:t>Action</a:t>
            </a:r>
            <a:br>
              <a:rPr lang="en-US" altLang="en-US" dirty="0" smtClean="0">
                <a:solidFill>
                  <a:srgbClr val="000099"/>
                </a:solidFill>
              </a:rPr>
            </a:br>
            <a:r>
              <a:rPr lang="en-US" altLang="en-US" dirty="0" smtClean="0">
                <a:solidFill>
                  <a:srgbClr val="000099"/>
                </a:solidFill>
              </a:rPr>
              <a:t>Issues </a:t>
            </a:r>
            <a:r>
              <a:rPr lang="en-US" altLang="en-US" dirty="0">
                <a:solidFill>
                  <a:srgbClr val="000099"/>
                </a:solidFill>
              </a:rPr>
              <a:t>Facing </a:t>
            </a:r>
            <a:r>
              <a:rPr lang="en-US" altLang="en-US" dirty="0" smtClean="0">
                <a:solidFill>
                  <a:srgbClr val="000099"/>
                </a:solidFill>
              </a:rPr>
              <a:t>the Church Nation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8152" y="5653547"/>
            <a:ext cx="7128388" cy="5899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i="0" dirty="0" smtClean="0">
                <a:solidFill>
                  <a:srgbClr val="000099"/>
                </a:solidFill>
              </a:rPr>
              <a:t>Deborah J. Cox, Chairperson</a:t>
            </a:r>
            <a:r>
              <a:rPr lang="en-US" altLang="en-US" sz="1600" i="0" dirty="0">
                <a:solidFill>
                  <a:srgbClr val="000099"/>
                </a:solidFill>
              </a:rPr>
              <a:t>	</a:t>
            </a:r>
            <a:r>
              <a:rPr lang="en-US" altLang="en-US" sz="1600" i="0" dirty="0" smtClean="0">
                <a:solidFill>
                  <a:srgbClr val="000099"/>
                </a:solidFill>
              </a:rPr>
              <a:t>Evelyn </a:t>
            </a:r>
            <a:r>
              <a:rPr lang="en-US" altLang="en-US" sz="1600" i="0" dirty="0">
                <a:solidFill>
                  <a:srgbClr val="000099"/>
                </a:solidFill>
              </a:rPr>
              <a:t>Sutton, Chairperson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i="0" dirty="0" smtClean="0">
                <a:solidFill>
                  <a:srgbClr val="000099"/>
                </a:solidFill>
              </a:rPr>
              <a:t>AME V-Alert | Social Action	Facing the Church &amp; Nation Issues</a:t>
            </a:r>
            <a:endParaRPr lang="en-US" altLang="en-US" sz="1600" i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56125" y="5222394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Budgetary Needs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4572000" y="5551006"/>
            <a:ext cx="443434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</a:rPr>
              <a:t>2019-20 Committee Budget needs: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$140 for Tickets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572000" y="4260917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Future Committee Meeting Dates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2400" y="83661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Committee Assignment/Activities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0" y="5984269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Committee Participants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52400" y="1119187"/>
            <a:ext cx="4343400" cy="28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Register </a:t>
            </a:r>
            <a:r>
              <a:rPr lang="en-US" altLang="en-US" sz="1400" dirty="0">
                <a:solidFill>
                  <a:srgbClr val="000000"/>
                </a:solidFill>
              </a:rPr>
              <a:t>and </a:t>
            </a:r>
            <a:r>
              <a:rPr lang="en-US" altLang="en-US" sz="1400" dirty="0" smtClean="0">
                <a:solidFill>
                  <a:srgbClr val="000000"/>
                </a:solidFill>
              </a:rPr>
              <a:t>update </a:t>
            </a:r>
            <a:r>
              <a:rPr lang="en-US" altLang="en-US" sz="1400" dirty="0">
                <a:solidFill>
                  <a:srgbClr val="000000"/>
                </a:solidFill>
              </a:rPr>
              <a:t>every AME Church member and those that attend </a:t>
            </a:r>
            <a:r>
              <a:rPr lang="en-US" altLang="en-US" sz="1400" dirty="0" smtClean="0">
                <a:solidFill>
                  <a:srgbClr val="000000"/>
                </a:solidFill>
              </a:rPr>
              <a:t>our services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V-Alert </a:t>
            </a:r>
            <a:r>
              <a:rPr lang="en-US" altLang="en-US" sz="1400" dirty="0">
                <a:solidFill>
                  <a:srgbClr val="000000"/>
                </a:solidFill>
              </a:rPr>
              <a:t>Committee will track and report </a:t>
            </a:r>
            <a:r>
              <a:rPr lang="en-US" altLang="en-US" sz="1400" dirty="0" smtClean="0">
                <a:solidFill>
                  <a:srgbClr val="000000"/>
                </a:solidFill>
              </a:rPr>
              <a:t>progress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Conference </a:t>
            </a:r>
            <a:r>
              <a:rPr lang="en-US" altLang="en-US" sz="1400" dirty="0">
                <a:solidFill>
                  <a:srgbClr val="000000"/>
                </a:solidFill>
              </a:rPr>
              <a:t>Presidents commit </a:t>
            </a:r>
            <a:r>
              <a:rPr lang="en-US" altLang="en-US" sz="1400" dirty="0" smtClean="0">
                <a:solidFill>
                  <a:srgbClr val="000000"/>
                </a:solidFill>
              </a:rPr>
              <a:t>to hold </a:t>
            </a:r>
            <a:r>
              <a:rPr lang="en-US" altLang="en-US" sz="1400" dirty="0">
                <a:solidFill>
                  <a:srgbClr val="000000"/>
                </a:solidFill>
              </a:rPr>
              <a:t>3 conference call meetings with our committees within the next 12 months to discuss progress on this project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Support </a:t>
            </a:r>
            <a:r>
              <a:rPr lang="en-US" altLang="en-US" sz="1400" dirty="0">
                <a:solidFill>
                  <a:srgbClr val="000000"/>
                </a:solidFill>
              </a:rPr>
              <a:t>disseminating information on early voting processes all Fifth District city, county and states. We propose everyone sign up to receive their ballot early in the mail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Hold </a:t>
            </a:r>
            <a:r>
              <a:rPr lang="en-US" altLang="en-US" sz="1400" dirty="0">
                <a:solidFill>
                  <a:srgbClr val="000000"/>
                </a:solidFill>
              </a:rPr>
              <a:t>a “Souls to the Polls” event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Sponsor </a:t>
            </a:r>
            <a:r>
              <a:rPr lang="en-US" altLang="en-US" sz="1400" dirty="0">
                <a:solidFill>
                  <a:srgbClr val="000000"/>
                </a:solidFill>
              </a:rPr>
              <a:t>1 dialogue session open to the community in collaboration with a college in your area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4621213" y="6281132"/>
            <a:ext cx="4267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Please Stand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52400" y="4430849"/>
            <a:ext cx="4267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400"/>
              </a:spcAft>
              <a:buClr>
                <a:srgbClr val="0039A6"/>
              </a:buClr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400" dirty="0" smtClean="0">
                <a:solidFill>
                  <a:srgbClr val="000000"/>
                </a:solidFill>
              </a:rPr>
              <a:t>Justice for All People</a:t>
            </a:r>
          </a:p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400" dirty="0" smtClean="0">
                <a:solidFill>
                  <a:srgbClr val="000000"/>
                </a:solidFill>
              </a:rPr>
              <a:t>Racism</a:t>
            </a:r>
            <a:r>
              <a:rPr lang="en-US" altLang="en-US" sz="1400" dirty="0">
                <a:solidFill>
                  <a:srgbClr val="000000"/>
                </a:solidFill>
              </a:rPr>
              <a:t>, not being counted, bigotry, poverty, biases, intolerance of each other’s differences, hatred, cruelty, inequity, violence, exclusion and persecution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621213" y="4533967"/>
            <a:ext cx="4385135" cy="54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Conference Calls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Meeting Dates to be established by September 2019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11125" y="4289562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Issues Discussed, Findings, Conclusion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6130103"/>
            <a:ext cx="4267200" cy="6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endParaRPr lang="en-US" altLang="en-US" sz="11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</a:rPr>
              <a:t>Committee Collaboration Newly Formed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1125" y="5976116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Accomplishments since last convention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48200" y="1104825"/>
            <a:ext cx="4427048" cy="289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300" dirty="0" smtClean="0">
                <a:solidFill>
                  <a:srgbClr val="000000"/>
                </a:solidFill>
              </a:rPr>
              <a:t>1. Fifth </a:t>
            </a:r>
            <a:r>
              <a:rPr lang="en-US" altLang="en-US" sz="1300" dirty="0">
                <a:solidFill>
                  <a:srgbClr val="000000"/>
                </a:solidFill>
              </a:rPr>
              <a:t>District Lay awards committee to create an award to the Conference and </a:t>
            </a:r>
            <a:r>
              <a:rPr lang="en-US" altLang="en-US" sz="1300" dirty="0" smtClean="0">
                <a:solidFill>
                  <a:srgbClr val="000000"/>
                </a:solidFill>
              </a:rPr>
              <a:t>local </a:t>
            </a:r>
            <a:r>
              <a:rPr lang="en-US" altLang="en-US" sz="1300" dirty="0">
                <a:solidFill>
                  <a:srgbClr val="000000"/>
                </a:solidFill>
              </a:rPr>
              <a:t>church </a:t>
            </a:r>
            <a:r>
              <a:rPr lang="en-US" altLang="en-US" sz="1300" dirty="0" smtClean="0">
                <a:solidFill>
                  <a:srgbClr val="000000"/>
                </a:solidFill>
              </a:rPr>
              <a:t>(small</a:t>
            </a:r>
            <a:r>
              <a:rPr lang="en-US" altLang="en-US" sz="1300" dirty="0">
                <a:solidFill>
                  <a:srgbClr val="000000"/>
                </a:solidFill>
              </a:rPr>
              <a:t>, medium and large churches) that register the most </a:t>
            </a:r>
            <a:r>
              <a:rPr lang="en-US" altLang="en-US" sz="1300" dirty="0" smtClean="0">
                <a:solidFill>
                  <a:srgbClr val="000000"/>
                </a:solidFill>
              </a:rPr>
              <a:t>people. Establish </a:t>
            </a:r>
            <a:r>
              <a:rPr lang="en-US" altLang="en-US" sz="1300" dirty="0">
                <a:solidFill>
                  <a:srgbClr val="000000"/>
                </a:solidFill>
              </a:rPr>
              <a:t>annual awards</a:t>
            </a:r>
          </a:p>
          <a:p>
            <a:pPr marL="285750" indent="-285750">
              <a:spcAft>
                <a:spcPts val="400"/>
              </a:spcAft>
              <a:buClr>
                <a:srgbClr val="0039A6"/>
              </a:buClr>
              <a:buFont typeface="Arial" panose="020B0604020202020204" pitchFamily="34" charset="0"/>
              <a:buChar char="•"/>
            </a:pPr>
            <a:r>
              <a:rPr lang="en-US" altLang="en-US" sz="1300" dirty="0" smtClean="0">
                <a:solidFill>
                  <a:srgbClr val="000000"/>
                </a:solidFill>
              </a:rPr>
              <a:t>2 </a:t>
            </a:r>
            <a:r>
              <a:rPr lang="en-US" altLang="en-US" sz="1300" dirty="0">
                <a:solidFill>
                  <a:srgbClr val="000000"/>
                </a:solidFill>
              </a:rPr>
              <a:t>free </a:t>
            </a:r>
            <a:r>
              <a:rPr lang="en-US" altLang="en-US" sz="1300" dirty="0" smtClean="0">
                <a:solidFill>
                  <a:srgbClr val="000000"/>
                </a:solidFill>
              </a:rPr>
              <a:t>Evening of Elegance tickets </a:t>
            </a:r>
            <a:r>
              <a:rPr lang="en-US" altLang="en-US" sz="1300" dirty="0">
                <a:solidFill>
                  <a:srgbClr val="000000"/>
                </a:solidFill>
              </a:rPr>
              <a:t>to the Conference Lay </a:t>
            </a:r>
            <a:r>
              <a:rPr lang="en-US" altLang="en-US" sz="1300" dirty="0" smtClean="0">
                <a:solidFill>
                  <a:srgbClr val="000000"/>
                </a:solidFill>
              </a:rPr>
              <a:t>Organization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Clr>
                <a:srgbClr val="0039A6"/>
              </a:buClr>
            </a:pPr>
            <a:endParaRPr lang="en-US" altLang="en-US" sz="1300" dirty="0">
              <a:solidFill>
                <a:srgbClr val="000000"/>
              </a:solidFill>
            </a:endParaRPr>
          </a:p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300" dirty="0" smtClean="0">
                <a:solidFill>
                  <a:srgbClr val="000000"/>
                </a:solidFill>
              </a:rPr>
              <a:t>2. Collaborate </a:t>
            </a:r>
            <a:r>
              <a:rPr lang="en-US" altLang="en-US" sz="1300" dirty="0">
                <a:solidFill>
                  <a:srgbClr val="000000"/>
                </a:solidFill>
              </a:rPr>
              <a:t>with RAYAC </a:t>
            </a:r>
            <a:r>
              <a:rPr lang="en-US" altLang="en-US" sz="1300" dirty="0" smtClean="0">
                <a:solidFill>
                  <a:srgbClr val="000000"/>
                </a:solidFill>
              </a:rPr>
              <a:t>on </a:t>
            </a:r>
            <a:r>
              <a:rPr lang="en-US" altLang="en-US" sz="1300" dirty="0">
                <a:solidFill>
                  <a:srgbClr val="000000"/>
                </a:solidFill>
              </a:rPr>
              <a:t>using the EMPOWR app </a:t>
            </a:r>
            <a:r>
              <a:rPr lang="en-US" altLang="en-US" sz="1300" dirty="0" smtClean="0">
                <a:solidFill>
                  <a:srgbClr val="000000"/>
                </a:solidFill>
              </a:rPr>
              <a:t> </a:t>
            </a:r>
            <a:r>
              <a:rPr lang="en-US" altLang="en-US" sz="1300" dirty="0">
                <a:solidFill>
                  <a:srgbClr val="000000"/>
                </a:solidFill>
              </a:rPr>
              <a:t>to get updated local, county and state voter </a:t>
            </a:r>
            <a:r>
              <a:rPr lang="en-US" altLang="en-US" sz="1300" dirty="0" smtClean="0">
                <a:solidFill>
                  <a:srgbClr val="000000"/>
                </a:solidFill>
              </a:rPr>
              <a:t>information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Clr>
                <a:srgbClr val="0039A6"/>
              </a:buClr>
            </a:pPr>
            <a:endParaRPr lang="en-US" altLang="en-US" sz="13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300" dirty="0" smtClean="0">
                <a:solidFill>
                  <a:srgbClr val="000000"/>
                </a:solidFill>
              </a:rPr>
              <a:t>3. Fifth District commit </a:t>
            </a:r>
            <a:r>
              <a:rPr lang="en-US" altLang="en-US" sz="1300" dirty="0">
                <a:solidFill>
                  <a:srgbClr val="000000"/>
                </a:solidFill>
              </a:rPr>
              <a:t>support </a:t>
            </a:r>
            <a:r>
              <a:rPr lang="en-US" altLang="en-US" sz="1300" dirty="0" smtClean="0">
                <a:solidFill>
                  <a:srgbClr val="000000"/>
                </a:solidFill>
              </a:rPr>
              <a:t>to </a:t>
            </a:r>
            <a:r>
              <a:rPr lang="en-US" altLang="en-US" sz="1300" dirty="0">
                <a:solidFill>
                  <a:srgbClr val="000000"/>
                </a:solidFill>
              </a:rPr>
              <a:t>get grant funding for “Get Out the Vote” </a:t>
            </a:r>
            <a:r>
              <a:rPr lang="en-US" altLang="en-US" sz="1300" dirty="0" smtClean="0">
                <a:solidFill>
                  <a:srgbClr val="000000"/>
                </a:solidFill>
              </a:rPr>
              <a:t>effort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Clr>
                <a:srgbClr val="0039A6"/>
              </a:buClr>
            </a:pPr>
            <a:endParaRPr lang="en-US" altLang="en-US" sz="1300" dirty="0">
              <a:solidFill>
                <a:srgbClr val="000000"/>
              </a:solidFill>
            </a:endParaRPr>
          </a:p>
          <a:p>
            <a:pPr marL="0" indent="0">
              <a:spcAft>
                <a:spcPts val="400"/>
              </a:spcAft>
              <a:buClr>
                <a:srgbClr val="0039A6"/>
              </a:buClr>
            </a:pPr>
            <a:r>
              <a:rPr lang="en-US" altLang="en-US" sz="1300" dirty="0">
                <a:solidFill>
                  <a:srgbClr val="000000"/>
                </a:solidFill>
              </a:rPr>
              <a:t>4. </a:t>
            </a:r>
            <a:r>
              <a:rPr lang="en-US" altLang="en-US" sz="1300" dirty="0" smtClean="0">
                <a:solidFill>
                  <a:srgbClr val="000000"/>
                </a:solidFill>
              </a:rPr>
              <a:t>Fifth </a:t>
            </a:r>
            <a:r>
              <a:rPr lang="en-US" altLang="en-US" sz="1300" dirty="0">
                <a:solidFill>
                  <a:srgbClr val="000000"/>
                </a:solidFill>
              </a:rPr>
              <a:t>District Chaplain establish a weekly prayer component to be used district wide for this </a:t>
            </a:r>
            <a:r>
              <a:rPr lang="en-US" altLang="en-US" sz="1300" dirty="0" smtClean="0">
                <a:solidFill>
                  <a:srgbClr val="000000"/>
                </a:solidFill>
              </a:rPr>
              <a:t>project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568825" y="83661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888578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4965700"/>
            <a:ext cx="51816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000099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43456589"/>
      </p:ext>
    </p:extLst>
  </p:cSld>
  <p:clrMapOvr>
    <a:masterClrMapping/>
  </p:clrMapOvr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C7CE646EBD419B642648F9D23863" ma:contentTypeVersion="0" ma:contentTypeDescription="Create a new document." ma:contentTypeScope="" ma:versionID="30540b6bec56bded5da1a38a95ab0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1AAD0-2122-4E5D-A237-73DEA8738432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29084B-0E11-4130-A873-A1E4E887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898840-6BA2-4BF8-A493-D9739245D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Pages>2</Pages>
  <Words>290</Words>
  <Application>Microsoft Office PowerPoint</Application>
  <PresentationFormat>On-screen Show (4:3)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SSG Chart Template</vt:lpstr>
      <vt:lpstr>AME V-Alert  Social Action Issues Facing the Church Nation</vt:lpstr>
      <vt:lpstr>PowerPoint Presentation</vt:lpstr>
      <vt:lpstr>Questions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Deborah Cox</cp:lastModifiedBy>
  <cp:revision>120</cp:revision>
  <cp:lastPrinted>2000-10-05T17:58:46Z</cp:lastPrinted>
  <dcterms:created xsi:type="dcterms:W3CDTF">2011-09-08T18:13:51Z</dcterms:created>
  <dcterms:modified xsi:type="dcterms:W3CDTF">2019-06-26T05:36:52Z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