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713"/>
  </p:normalViewPr>
  <p:slideViewPr>
    <p:cSldViewPr snapToGrid="0" snapToObjects="1">
      <p:cViewPr varScale="1">
        <p:scale>
          <a:sx n="73" d="100"/>
          <a:sy n="73"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6/28/2019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6/28/2019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6/28/2019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6/28/2019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6/28/2019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erriam-webster.com/dictionary/nou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EBCC-F7EA-544F-8D8D-5D5AB0B609B3}"/>
              </a:ext>
            </a:extLst>
          </p:cNvPr>
          <p:cNvSpPr>
            <a:spLocks noGrp="1"/>
          </p:cNvSpPr>
          <p:nvPr>
            <p:ph type="ctrTitle"/>
          </p:nvPr>
        </p:nvSpPr>
        <p:spPr>
          <a:xfrm>
            <a:off x="564995" y="1906858"/>
            <a:ext cx="11062010" cy="1881460"/>
          </a:xfrm>
        </p:spPr>
        <p:txBody>
          <a:bodyPr>
            <a:normAutofit fontScale="90000"/>
          </a:bodyPr>
          <a:lstStyle/>
          <a:p>
            <a:pPr algn="ctr"/>
            <a:r>
              <a:rPr lang="en-US" dirty="0"/>
              <a:t>“Not focusing on the age, but focusing on the people.” </a:t>
            </a:r>
          </a:p>
        </p:txBody>
      </p:sp>
      <p:sp>
        <p:nvSpPr>
          <p:cNvPr id="3" name="Subtitle 2">
            <a:extLst>
              <a:ext uri="{FF2B5EF4-FFF2-40B4-BE49-F238E27FC236}">
                <a16:creationId xmlns:a16="http://schemas.microsoft.com/office/drawing/2014/main" id="{E48DB01F-B2F5-C64E-A779-B99AEFE25E1E}"/>
              </a:ext>
            </a:extLst>
          </p:cNvPr>
          <p:cNvSpPr>
            <a:spLocks noGrp="1"/>
          </p:cNvSpPr>
          <p:nvPr>
            <p:ph type="subTitle" idx="1"/>
          </p:nvPr>
        </p:nvSpPr>
        <p:spPr>
          <a:xfrm>
            <a:off x="1371600" y="3944434"/>
            <a:ext cx="9448800" cy="1642327"/>
          </a:xfrm>
        </p:spPr>
        <p:txBody>
          <a:bodyPr>
            <a:normAutofit/>
          </a:bodyPr>
          <a:lstStyle/>
          <a:p>
            <a:endParaRPr lang="en-US" dirty="0"/>
          </a:p>
          <a:p>
            <a:r>
              <a:rPr lang="en-US" sz="3600" dirty="0"/>
              <a:t>Rev. C. Ivan Johnson, Facilitator</a:t>
            </a:r>
          </a:p>
          <a:p>
            <a:r>
              <a:rPr lang="en-US" sz="2400" dirty="0"/>
              <a:t>Greater Destiny Church, Tacoma, WA </a:t>
            </a:r>
          </a:p>
        </p:txBody>
      </p:sp>
    </p:spTree>
    <p:extLst>
      <p:ext uri="{BB962C8B-B14F-4D97-AF65-F5344CB8AC3E}">
        <p14:creationId xmlns:p14="http://schemas.microsoft.com/office/powerpoint/2010/main" val="187334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C9A00-A893-A74F-8981-49E425E02172}"/>
              </a:ext>
            </a:extLst>
          </p:cNvPr>
          <p:cNvSpPr>
            <a:spLocks noGrp="1"/>
          </p:cNvSpPr>
          <p:nvPr>
            <p:ph idx="1"/>
          </p:nvPr>
        </p:nvSpPr>
        <p:spPr>
          <a:xfrm>
            <a:off x="401445" y="981308"/>
            <a:ext cx="11307336" cy="5386038"/>
          </a:xfrm>
        </p:spPr>
        <p:txBody>
          <a:bodyPr/>
          <a:lstStyle/>
          <a:p>
            <a:pPr marL="0" indent="0" algn="ctr">
              <a:buNone/>
            </a:pPr>
            <a:endParaRPr lang="en-US" sz="3600" dirty="0"/>
          </a:p>
          <a:p>
            <a:pPr marL="0" indent="0" algn="ctr">
              <a:buNone/>
            </a:pPr>
            <a:endParaRPr lang="en-US" sz="3600" dirty="0"/>
          </a:p>
          <a:p>
            <a:pPr marL="0" indent="0" algn="ctr">
              <a:buNone/>
            </a:pPr>
            <a:r>
              <a:rPr lang="en-US" sz="3600" dirty="0"/>
              <a:t>What do All Generations have in common?</a:t>
            </a:r>
          </a:p>
          <a:p>
            <a:pPr marL="0" indent="0" algn="ctr">
              <a:buNone/>
            </a:pPr>
            <a:r>
              <a:rPr lang="en-US" sz="3600" dirty="0"/>
              <a:t> </a:t>
            </a:r>
          </a:p>
          <a:p>
            <a:r>
              <a:rPr lang="en-US" sz="3600" dirty="0"/>
              <a:t>We all have a need to be needed</a:t>
            </a:r>
          </a:p>
          <a:p>
            <a:r>
              <a:rPr lang="en-US" sz="3600" dirty="0"/>
              <a:t>We all want to be heard </a:t>
            </a:r>
          </a:p>
          <a:p>
            <a:r>
              <a:rPr lang="en-US" sz="3600" dirty="0"/>
              <a:t>We all want to be included </a:t>
            </a:r>
          </a:p>
          <a:p>
            <a:pPr marL="0" indent="0">
              <a:buNone/>
            </a:pPr>
            <a:endParaRPr lang="en-US" sz="3600" dirty="0"/>
          </a:p>
          <a:p>
            <a:endParaRPr lang="en-US" dirty="0"/>
          </a:p>
        </p:txBody>
      </p:sp>
    </p:spTree>
    <p:extLst>
      <p:ext uri="{BB962C8B-B14F-4D97-AF65-F5344CB8AC3E}">
        <p14:creationId xmlns:p14="http://schemas.microsoft.com/office/powerpoint/2010/main" val="2478916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32BD4-ADA8-6548-B050-72CC70D14799}"/>
              </a:ext>
            </a:extLst>
          </p:cNvPr>
          <p:cNvSpPr>
            <a:spLocks noGrp="1"/>
          </p:cNvSpPr>
          <p:nvPr>
            <p:ph type="title"/>
          </p:nvPr>
        </p:nvSpPr>
        <p:spPr>
          <a:xfrm>
            <a:off x="2170771" y="2280939"/>
            <a:ext cx="8610600" cy="1293028"/>
          </a:xfrm>
        </p:spPr>
        <p:txBody>
          <a:bodyPr>
            <a:normAutofit fontScale="90000"/>
          </a:bodyPr>
          <a:lstStyle/>
          <a:p>
            <a:pPr fontAlgn="base"/>
            <a:r>
              <a:rPr lang="en-US" b="1" dirty="0"/>
              <a:t/>
            </a:r>
            <a:br>
              <a:rPr lang="en-US" b="1" dirty="0"/>
            </a:br>
            <a:r>
              <a:rPr lang="en-US" b="1" dirty="0"/>
              <a:t/>
            </a:r>
            <a:br>
              <a:rPr lang="en-US" b="1" dirty="0"/>
            </a:br>
            <a:r>
              <a:rPr lang="en-US" b="1" dirty="0"/>
              <a:t/>
            </a:r>
            <a:br>
              <a:rPr lang="en-US" b="1" dirty="0"/>
            </a:br>
            <a:r>
              <a:rPr lang="en-US" b="1" dirty="0" err="1"/>
              <a:t>mpathy</a:t>
            </a:r>
            <a:r>
              <a:rPr lang="en-US" b="1" dirty="0"/>
              <a:t/>
            </a:r>
            <a:br>
              <a:rPr lang="en-US" b="1" dirty="0"/>
            </a:br>
            <a:r>
              <a:rPr lang="en-US" dirty="0"/>
              <a:t> </a:t>
            </a:r>
            <a:r>
              <a:rPr lang="en-US" b="1" dirty="0">
                <a:hlinkClick r:id="rId2"/>
              </a:rPr>
              <a:t>noun</a:t>
            </a:r>
            <a:r>
              <a:rPr lang="en-US" dirty="0"/>
              <a:t/>
            </a:r>
            <a:br>
              <a:rPr lang="en-US" dirty="0"/>
            </a:br>
            <a:r>
              <a:rPr lang="en-US" dirty="0" err="1"/>
              <a:t>em</a:t>
            </a:r>
            <a:r>
              <a:rPr lang="en-US" dirty="0"/>
              <a:t>·​pa·​thy |  \ ˈ</a:t>
            </a:r>
            <a:r>
              <a:rPr lang="en-US" dirty="0" err="1"/>
              <a:t>em-pə-thē</a:t>
            </a:r>
            <a:r>
              <a:rPr lang="en-US" dirty="0"/>
              <a:t>   \</a:t>
            </a:r>
            <a:br>
              <a:rPr lang="en-US" dirty="0"/>
            </a:br>
            <a:r>
              <a:rPr lang="en-US" dirty="0"/>
              <a:t/>
            </a:r>
            <a:br>
              <a:rPr lang="en-US" dirty="0"/>
            </a:br>
            <a:r>
              <a:rPr lang="en-US" b="1" dirty="0"/>
              <a:t>Definition of </a:t>
            </a:r>
            <a:r>
              <a:rPr lang="en-US" b="1" i="1" dirty="0"/>
              <a:t>empathy</a:t>
            </a:r>
            <a:r>
              <a:rPr lang="en-US" b="1" dirty="0"/>
              <a:t/>
            </a:r>
            <a:br>
              <a:rPr lang="en-US" b="1" dirty="0"/>
            </a:br>
            <a:r>
              <a:rPr lang="en-US" b="1" dirty="0"/>
              <a:t>1: </a:t>
            </a:r>
            <a:r>
              <a:rPr lang="en-US" dirty="0"/>
              <a:t>the action of understanding, being aware of, </a:t>
            </a:r>
            <a:br>
              <a:rPr lang="en-US" dirty="0"/>
            </a:br>
            <a:r>
              <a:rPr lang="en-US" dirty="0"/>
              <a:t>being sensitive to,</a:t>
            </a:r>
            <a:br>
              <a:rPr lang="en-US" dirty="0"/>
            </a:br>
            <a:r>
              <a:rPr lang="en-US" dirty="0"/>
              <a:t/>
            </a:r>
            <a:br>
              <a:rPr lang="en-US" dirty="0"/>
            </a:br>
            <a:r>
              <a:rPr lang="en-US" dirty="0" err="1"/>
              <a:t>webster</a:t>
            </a:r>
            <a:r>
              <a:rPr lang="en-US" dirty="0"/>
              <a:t> </a:t>
            </a:r>
          </a:p>
        </p:txBody>
      </p:sp>
    </p:spTree>
    <p:extLst>
      <p:ext uri="{BB962C8B-B14F-4D97-AF65-F5344CB8AC3E}">
        <p14:creationId xmlns:p14="http://schemas.microsoft.com/office/powerpoint/2010/main" val="3456733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1B4E7D-DB4B-424D-B021-F4960CDD2D68}"/>
              </a:ext>
            </a:extLst>
          </p:cNvPr>
          <p:cNvPicPr>
            <a:picLocks noChangeAspect="1"/>
          </p:cNvPicPr>
          <p:nvPr/>
        </p:nvPicPr>
        <p:blipFill>
          <a:blip r:embed="rId2"/>
          <a:stretch>
            <a:fillRect/>
          </a:stretch>
        </p:blipFill>
        <p:spPr>
          <a:xfrm>
            <a:off x="3200400" y="405316"/>
            <a:ext cx="5564459" cy="6337300"/>
          </a:xfrm>
          <a:prstGeom prst="rect">
            <a:avLst/>
          </a:prstGeom>
        </p:spPr>
      </p:pic>
    </p:spTree>
    <p:extLst>
      <p:ext uri="{BB962C8B-B14F-4D97-AF65-F5344CB8AC3E}">
        <p14:creationId xmlns:p14="http://schemas.microsoft.com/office/powerpoint/2010/main" val="2723608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D705-7D97-E94E-A562-40C812EEE840}"/>
              </a:ext>
            </a:extLst>
          </p:cNvPr>
          <p:cNvSpPr>
            <a:spLocks noGrp="1"/>
          </p:cNvSpPr>
          <p:nvPr>
            <p:ph type="title"/>
          </p:nvPr>
        </p:nvSpPr>
        <p:spPr/>
        <p:txBody>
          <a:bodyPr/>
          <a:lstStyle/>
          <a:p>
            <a:r>
              <a:rPr lang="en-US" dirty="0"/>
              <a:t>When generations collide</a:t>
            </a:r>
            <a:br>
              <a:rPr lang="en-US" dirty="0"/>
            </a:br>
            <a:r>
              <a:rPr lang="en-US" dirty="0"/>
              <a:t>Chapter 3</a:t>
            </a:r>
          </a:p>
        </p:txBody>
      </p:sp>
      <p:sp>
        <p:nvSpPr>
          <p:cNvPr id="3" name="Content Placeholder 2">
            <a:extLst>
              <a:ext uri="{FF2B5EF4-FFF2-40B4-BE49-F238E27FC236}">
                <a16:creationId xmlns:a16="http://schemas.microsoft.com/office/drawing/2014/main" id="{534258F8-8F1D-8F45-94BA-2FDE6854740E}"/>
              </a:ext>
            </a:extLst>
          </p:cNvPr>
          <p:cNvSpPr>
            <a:spLocks noGrp="1"/>
          </p:cNvSpPr>
          <p:nvPr>
            <p:ph idx="1"/>
          </p:nvPr>
        </p:nvSpPr>
        <p:spPr>
          <a:xfrm>
            <a:off x="685800" y="2057402"/>
            <a:ext cx="10820400" cy="4532970"/>
          </a:xfrm>
        </p:spPr>
        <p:txBody>
          <a:bodyPr>
            <a:normAutofit lnSpcReduction="10000"/>
          </a:bodyPr>
          <a:lstStyle/>
          <a:p>
            <a:r>
              <a:rPr lang="en-US" dirty="0"/>
              <a:t>Many churches and even denominations have not figured out that we are going in a different culture and if we do not change things we’re not going to reach younger generations. </a:t>
            </a:r>
            <a:br>
              <a:rPr lang="en-US" dirty="0"/>
            </a:br>
            <a:endParaRPr lang="en-US" dirty="0"/>
          </a:p>
          <a:p>
            <a:r>
              <a:rPr lang="en-US" dirty="0"/>
              <a:t>Part of the challenge of reaching people under 40 while keeping people over 60 is a generational issue, because generations have different preferences for how we worship, learn, lead, relate, do ministry, and interact with one another. They have different personal preferences and lifestyles, styles of music, and attire. </a:t>
            </a:r>
          </a:p>
          <a:p>
            <a:pPr marL="0" indent="0">
              <a:buNone/>
            </a:pPr>
            <a:endParaRPr lang="en-US" dirty="0"/>
          </a:p>
          <a:p>
            <a:r>
              <a:rPr lang="en-US" dirty="0"/>
              <a:t>How do we move on and meet the needs of all those on the journey without sacrificing the integrity of the good news? It seems that much of this rest on the way that we define church, conversion, faithfulness, fruitfulness, and what it means to be the people of God and an increasingly secular world.</a:t>
            </a:r>
          </a:p>
        </p:txBody>
      </p:sp>
    </p:spTree>
    <p:extLst>
      <p:ext uri="{BB962C8B-B14F-4D97-AF65-F5344CB8AC3E}">
        <p14:creationId xmlns:p14="http://schemas.microsoft.com/office/powerpoint/2010/main" val="3629269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3702-E6D9-814C-AE9F-8D50D2E30B98}"/>
              </a:ext>
            </a:extLst>
          </p:cNvPr>
          <p:cNvSpPr>
            <a:spLocks noGrp="1"/>
          </p:cNvSpPr>
          <p:nvPr>
            <p:ph type="title"/>
          </p:nvPr>
        </p:nvSpPr>
        <p:spPr>
          <a:xfrm>
            <a:off x="1070517" y="764373"/>
            <a:ext cx="10435683" cy="1293028"/>
          </a:xfrm>
        </p:spPr>
        <p:txBody>
          <a:bodyPr>
            <a:normAutofit fontScale="90000"/>
          </a:bodyPr>
          <a:lstStyle/>
          <a:p>
            <a:r>
              <a:rPr lang="en-US" dirty="0"/>
              <a:t>“Whenever there is a collision there has to be a conversation.”</a:t>
            </a:r>
            <a:br>
              <a:rPr lang="en-US" dirty="0"/>
            </a:br>
            <a:r>
              <a:rPr lang="en-US" dirty="0"/>
              <a:t> – C. Ivan Johnson </a:t>
            </a:r>
          </a:p>
        </p:txBody>
      </p:sp>
      <p:sp>
        <p:nvSpPr>
          <p:cNvPr id="3" name="Content Placeholder 2">
            <a:extLst>
              <a:ext uri="{FF2B5EF4-FFF2-40B4-BE49-F238E27FC236}">
                <a16:creationId xmlns:a16="http://schemas.microsoft.com/office/drawing/2014/main" id="{82B9B189-FC97-7F4A-BC82-369BD2B92387}"/>
              </a:ext>
            </a:extLst>
          </p:cNvPr>
          <p:cNvSpPr>
            <a:spLocks noGrp="1"/>
          </p:cNvSpPr>
          <p:nvPr>
            <p:ph idx="1"/>
          </p:nvPr>
        </p:nvSpPr>
        <p:spPr>
          <a:xfrm>
            <a:off x="156117" y="2230244"/>
            <a:ext cx="11797990" cy="4471639"/>
          </a:xfrm>
        </p:spPr>
        <p:txBody>
          <a:bodyPr>
            <a:normAutofit fontScale="92500" lnSpcReduction="20000"/>
          </a:bodyPr>
          <a:lstStyle/>
          <a:p>
            <a:pPr marL="0" indent="0">
              <a:buNone/>
            </a:pPr>
            <a:r>
              <a:rPr lang="en-US" sz="3200" dirty="0"/>
              <a:t>We must be brave enough to have conversations that matter to minister to all generations. Because while the baby boomers are doing, the millennials are feeling. Baby boomers need to know why younger generations why do you feel the way they feel about Church and younger generations need to know why you do what you do in Church? These conversations can happen for understanding and cohesiveness through; </a:t>
            </a:r>
          </a:p>
          <a:p>
            <a:pPr marL="0" indent="0">
              <a:buNone/>
            </a:pPr>
            <a:endParaRPr lang="en-US" sz="3200" dirty="0"/>
          </a:p>
          <a:p>
            <a:r>
              <a:rPr lang="en-US" sz="3200" dirty="0"/>
              <a:t>Open Forums </a:t>
            </a:r>
          </a:p>
          <a:p>
            <a:r>
              <a:rPr lang="en-US" sz="3200" dirty="0"/>
              <a:t>Panels Discussions </a:t>
            </a:r>
          </a:p>
          <a:p>
            <a:r>
              <a:rPr lang="en-US" sz="3200" dirty="0"/>
              <a:t>Social Media Conversations </a:t>
            </a:r>
          </a:p>
          <a:p>
            <a:endParaRPr lang="en-US" dirty="0"/>
          </a:p>
        </p:txBody>
      </p:sp>
    </p:spTree>
    <p:extLst>
      <p:ext uri="{BB962C8B-B14F-4D97-AF65-F5344CB8AC3E}">
        <p14:creationId xmlns:p14="http://schemas.microsoft.com/office/powerpoint/2010/main" val="1214039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97E5-2902-0C4C-AED6-F6BD0AC03A24}"/>
              </a:ext>
            </a:extLst>
          </p:cNvPr>
          <p:cNvSpPr>
            <a:spLocks noGrp="1"/>
          </p:cNvSpPr>
          <p:nvPr>
            <p:ph type="title"/>
          </p:nvPr>
        </p:nvSpPr>
        <p:spPr>
          <a:xfrm>
            <a:off x="1747024" y="820129"/>
            <a:ext cx="8610600" cy="1293028"/>
          </a:xfrm>
        </p:spPr>
        <p:txBody>
          <a:bodyPr>
            <a:normAutofit fontScale="90000"/>
          </a:bodyPr>
          <a:lstStyle/>
          <a:p>
            <a:r>
              <a:rPr lang="en-US" dirty="0"/>
              <a:t>What’s a win-win for people over sixty and people under forty?</a:t>
            </a:r>
            <a:br>
              <a:rPr lang="en-US" dirty="0"/>
            </a:br>
            <a:r>
              <a:rPr lang="en-US" dirty="0"/>
              <a:t>Chapter 6</a:t>
            </a:r>
          </a:p>
        </p:txBody>
      </p:sp>
      <p:sp>
        <p:nvSpPr>
          <p:cNvPr id="6" name="Content Placeholder 5">
            <a:extLst>
              <a:ext uri="{FF2B5EF4-FFF2-40B4-BE49-F238E27FC236}">
                <a16:creationId xmlns:a16="http://schemas.microsoft.com/office/drawing/2014/main" id="{2006970F-F5F2-8446-BBBE-40B8E594E09E}"/>
              </a:ext>
            </a:extLst>
          </p:cNvPr>
          <p:cNvSpPr>
            <a:spLocks noGrp="1"/>
          </p:cNvSpPr>
          <p:nvPr>
            <p:ph idx="1"/>
          </p:nvPr>
        </p:nvSpPr>
        <p:spPr>
          <a:xfrm>
            <a:off x="642124" y="2361829"/>
            <a:ext cx="10820400" cy="4024125"/>
          </a:xfrm>
        </p:spPr>
        <p:txBody>
          <a:bodyPr/>
          <a:lstStyle/>
          <a:p>
            <a:r>
              <a:rPr lang="en-US" dirty="0"/>
              <a:t>Identify barriers; why isn’t your church growing? Perhaps growth is not a goal. Perhaps the members are even against growth because they or their family members my lose their historical status if the church grows. This is just one example of the importance of identifying barriers to growth in your church at the beginning of your process. You can take many steps to grow, but if you ignore the barriers your growth efforts may yield less than their potential.</a:t>
            </a:r>
          </a:p>
          <a:p>
            <a:r>
              <a:rPr lang="en-US" dirty="0"/>
              <a:t>As the Pastor (who is usually the churches visionary leader), or other staff or volunteer leader begins to lead the church to grow, embrace a new direction, or expand its ministry. Identifying barriers may help jumpstart the process. The Pastor or other leaders may see some of the barriers, but not all. Identifying barriers is much like personal confession. The sin must be named before can be eliminated. </a:t>
            </a:r>
          </a:p>
        </p:txBody>
      </p:sp>
    </p:spTree>
    <p:extLst>
      <p:ext uri="{BB962C8B-B14F-4D97-AF65-F5344CB8AC3E}">
        <p14:creationId xmlns:p14="http://schemas.microsoft.com/office/powerpoint/2010/main" val="885872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0E54-616D-354B-B1CA-DAC5A3E62901}"/>
              </a:ext>
            </a:extLst>
          </p:cNvPr>
          <p:cNvSpPr>
            <a:spLocks noGrp="1"/>
          </p:cNvSpPr>
          <p:nvPr>
            <p:ph type="title"/>
          </p:nvPr>
        </p:nvSpPr>
        <p:spPr/>
        <p:txBody>
          <a:bodyPr/>
          <a:lstStyle/>
          <a:p>
            <a:r>
              <a:rPr lang="en-US" dirty="0"/>
              <a:t>DO ANY OF THESE BARRIERS EXIST IN YOUR CHURCH?</a:t>
            </a:r>
          </a:p>
        </p:txBody>
      </p:sp>
      <p:sp>
        <p:nvSpPr>
          <p:cNvPr id="3" name="Content Placeholder 2">
            <a:extLst>
              <a:ext uri="{FF2B5EF4-FFF2-40B4-BE49-F238E27FC236}">
                <a16:creationId xmlns:a16="http://schemas.microsoft.com/office/drawing/2014/main" id="{882726A5-977B-EF4E-958D-B5621CB9C200}"/>
              </a:ext>
            </a:extLst>
          </p:cNvPr>
          <p:cNvSpPr>
            <a:spLocks noGrp="1"/>
          </p:cNvSpPr>
          <p:nvPr>
            <p:ph idx="1"/>
          </p:nvPr>
        </p:nvSpPr>
        <p:spPr>
          <a:xfrm>
            <a:off x="685800" y="2194560"/>
            <a:ext cx="10820400" cy="4395811"/>
          </a:xfrm>
        </p:spPr>
        <p:txBody>
          <a:bodyPr>
            <a:normAutofit lnSpcReduction="10000"/>
          </a:bodyPr>
          <a:lstStyle/>
          <a:p>
            <a:r>
              <a:rPr lang="en-US" dirty="0"/>
              <a:t>Prejudice – against other racial/ethnic groups, old/young, secular adults with secular lifestyle issues, rich/poor and related occupations, anyone not like us.</a:t>
            </a:r>
          </a:p>
          <a:p>
            <a:r>
              <a:rPr lang="en-US" dirty="0"/>
              <a:t>Wanting things to stay the same</a:t>
            </a:r>
          </a:p>
          <a:p>
            <a:r>
              <a:rPr lang="en-US" dirty="0"/>
              <a:t>Lack of plan</a:t>
            </a:r>
          </a:p>
          <a:p>
            <a:r>
              <a:rPr lang="en-US" dirty="0"/>
              <a:t>Lack of spiritual foundation </a:t>
            </a:r>
          </a:p>
          <a:p>
            <a:r>
              <a:rPr lang="en-US" dirty="0"/>
              <a:t>Lack of member involvement to work the plan</a:t>
            </a:r>
          </a:p>
          <a:p>
            <a:r>
              <a:rPr lang="en-US" dirty="0"/>
              <a:t>Believing change requires too much time, energy, and other resources</a:t>
            </a:r>
          </a:p>
          <a:p>
            <a:r>
              <a:rPr lang="en-US" dirty="0"/>
              <a:t>Fear of losing some current members because of change</a:t>
            </a:r>
          </a:p>
          <a:p>
            <a:r>
              <a:rPr lang="en-US" dirty="0"/>
              <a:t>No clear mission statement</a:t>
            </a:r>
          </a:p>
          <a:p>
            <a:r>
              <a:rPr lang="en-US" dirty="0"/>
              <a:t>The mission of the Church is not evident in what the Church does</a:t>
            </a:r>
          </a:p>
          <a:p>
            <a:r>
              <a:rPr lang="en-US" dirty="0"/>
              <a:t>Leaders don’t know the mission statement and are not committed to it </a:t>
            </a:r>
          </a:p>
        </p:txBody>
      </p:sp>
    </p:spTree>
    <p:extLst>
      <p:ext uri="{BB962C8B-B14F-4D97-AF65-F5344CB8AC3E}">
        <p14:creationId xmlns:p14="http://schemas.microsoft.com/office/powerpoint/2010/main" val="1993487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A154-3256-6F42-800A-1CE31414488D}"/>
              </a:ext>
            </a:extLst>
          </p:cNvPr>
          <p:cNvSpPr>
            <a:spLocks noGrp="1"/>
          </p:cNvSpPr>
          <p:nvPr>
            <p:ph type="title"/>
          </p:nvPr>
        </p:nvSpPr>
        <p:spPr/>
        <p:txBody>
          <a:bodyPr/>
          <a:lstStyle/>
          <a:p>
            <a:r>
              <a:rPr lang="en-US" dirty="0"/>
              <a:t>CHALLENGE YOURSELF TO THINK OUTSIDE THE BOX!</a:t>
            </a:r>
          </a:p>
        </p:txBody>
      </p:sp>
      <p:sp>
        <p:nvSpPr>
          <p:cNvPr id="3" name="Content Placeholder 2">
            <a:extLst>
              <a:ext uri="{FF2B5EF4-FFF2-40B4-BE49-F238E27FC236}">
                <a16:creationId xmlns:a16="http://schemas.microsoft.com/office/drawing/2014/main" id="{653C2AFB-F0F5-1345-BF0A-F1DBCA6BAC8A}"/>
              </a:ext>
            </a:extLst>
          </p:cNvPr>
          <p:cNvSpPr>
            <a:spLocks noGrp="1"/>
          </p:cNvSpPr>
          <p:nvPr>
            <p:ph idx="1"/>
          </p:nvPr>
        </p:nvSpPr>
        <p:spPr/>
        <p:txBody>
          <a:bodyPr>
            <a:normAutofit/>
          </a:bodyPr>
          <a:lstStyle/>
          <a:p>
            <a:r>
              <a:rPr lang="en-US" dirty="0"/>
              <a:t>The only thing permanent in life is change. When trying to attract younger generations don’t simply assume the things you think they will enjoy and understand. Do some research. For example, many movies, books, and TV shows have great episodes and topics around spiritual formation and some life issues and experiences. </a:t>
            </a:r>
          </a:p>
          <a:p>
            <a:r>
              <a:rPr lang="en-US" dirty="0"/>
              <a:t>Affirm all generations in the process. Remind them of their value. </a:t>
            </a:r>
          </a:p>
          <a:p>
            <a:r>
              <a:rPr lang="en-US" dirty="0"/>
              <a:t>Consider something as simple as having a pizza party and movie night with your church members. This could be a great way to promote a family night and show a film that caters to the family. Or have a special movie showing for your teenagers around serious teen topics that need to be addressed such as; systemic racism, implicit biases, drugs, alcohol, sex, and teen pregnancy. </a:t>
            </a:r>
          </a:p>
          <a:p>
            <a:endParaRPr lang="en-US" dirty="0"/>
          </a:p>
        </p:txBody>
      </p:sp>
    </p:spTree>
    <p:extLst>
      <p:ext uri="{BB962C8B-B14F-4D97-AF65-F5344CB8AC3E}">
        <p14:creationId xmlns:p14="http://schemas.microsoft.com/office/powerpoint/2010/main" val="3922037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CB21-C21F-624B-9345-23DC18E15833}"/>
              </a:ext>
            </a:extLst>
          </p:cNvPr>
          <p:cNvSpPr>
            <a:spLocks noGrp="1"/>
          </p:cNvSpPr>
          <p:nvPr>
            <p:ph type="title"/>
          </p:nvPr>
        </p:nvSpPr>
        <p:spPr>
          <a:xfrm>
            <a:off x="2118732" y="434898"/>
            <a:ext cx="9387468" cy="1622503"/>
          </a:xfrm>
        </p:spPr>
        <p:txBody>
          <a:bodyPr>
            <a:normAutofit fontScale="90000"/>
          </a:bodyPr>
          <a:lstStyle/>
          <a:p>
            <a:pPr algn="ctr"/>
            <a:r>
              <a:rPr lang="en-US" dirty="0"/>
              <a:t>Celebrating church for all generations</a:t>
            </a:r>
            <a:br>
              <a:rPr lang="en-US" dirty="0"/>
            </a:br>
            <a:r>
              <a:rPr lang="en-US" dirty="0"/>
              <a:t>                                                 chapter 11</a:t>
            </a:r>
          </a:p>
        </p:txBody>
      </p:sp>
      <p:sp>
        <p:nvSpPr>
          <p:cNvPr id="3" name="Content Placeholder 2">
            <a:extLst>
              <a:ext uri="{FF2B5EF4-FFF2-40B4-BE49-F238E27FC236}">
                <a16:creationId xmlns:a16="http://schemas.microsoft.com/office/drawing/2014/main" id="{01E00781-BEF6-864F-9C1F-92A6953F1E1C}"/>
              </a:ext>
            </a:extLst>
          </p:cNvPr>
          <p:cNvSpPr>
            <a:spLocks noGrp="1"/>
          </p:cNvSpPr>
          <p:nvPr>
            <p:ph idx="1"/>
          </p:nvPr>
        </p:nvSpPr>
        <p:spPr>
          <a:xfrm>
            <a:off x="144966" y="2057402"/>
            <a:ext cx="11831444" cy="4611028"/>
          </a:xfrm>
        </p:spPr>
        <p:txBody>
          <a:bodyPr>
            <a:normAutofit/>
          </a:bodyPr>
          <a:lstStyle/>
          <a:p>
            <a:r>
              <a:rPr lang="en-US" dirty="0"/>
              <a:t>God has done and is doing some marvelous things in church is reaching folks under 40 and keeping people over 60. The church is looking to the future instead of the past and church leaders over 60 are paving the way.</a:t>
            </a:r>
          </a:p>
          <a:p>
            <a:r>
              <a:rPr lang="en-US" dirty="0"/>
              <a:t>You may feel that what you’re doing is so radically different that it is a step of faith unlike any you have ever taken before. You may feel like Peter walking on water and hoping you don’t lose your courage and begin to sink. Keep your eyes on Jesus. Give ministry time to work. If they are not working at all, go in a new direction. </a:t>
            </a:r>
          </a:p>
          <a:p>
            <a:r>
              <a:rPr lang="en-US" dirty="0"/>
              <a:t>We cannot forget about the component of evangelism. Ultimately this whole book, the entire idea of keeping adults over 60 while reaching those under 40, as a matter of evangelism. It’s funny those who need Jesus Christ in the world and sharing the good news with them. It’s connecting with their needs and making and growing disciples. Therefore go and make disciples of all nations, baptizing them in the name of the Father, and of the Son, and of the Holy Spirit, Matthew 28:19.</a:t>
            </a:r>
          </a:p>
        </p:txBody>
      </p:sp>
    </p:spTree>
    <p:extLst>
      <p:ext uri="{BB962C8B-B14F-4D97-AF65-F5344CB8AC3E}">
        <p14:creationId xmlns:p14="http://schemas.microsoft.com/office/powerpoint/2010/main" val="3450833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8909-E77D-F54D-A33C-DEFEDDCEBD34}"/>
              </a:ext>
            </a:extLst>
          </p:cNvPr>
          <p:cNvSpPr>
            <a:spLocks noGrp="1"/>
          </p:cNvSpPr>
          <p:nvPr>
            <p:ph type="title"/>
          </p:nvPr>
        </p:nvSpPr>
        <p:spPr>
          <a:xfrm>
            <a:off x="1427356" y="792251"/>
            <a:ext cx="10000785" cy="1293028"/>
          </a:xfrm>
        </p:spPr>
        <p:txBody>
          <a:bodyPr>
            <a:normAutofit fontScale="90000"/>
          </a:bodyPr>
          <a:lstStyle/>
          <a:p>
            <a:r>
              <a:rPr lang="en-US" dirty="0"/>
              <a:t>-PARADIGM SHIFT</a:t>
            </a:r>
            <a:br>
              <a:rPr lang="en-US" dirty="0"/>
            </a:br>
            <a:r>
              <a:rPr lang="en-US" dirty="0"/>
              <a:t>A FUNDEMENTAL CHANGE IN APPROACH </a:t>
            </a:r>
          </a:p>
        </p:txBody>
      </p:sp>
      <p:sp>
        <p:nvSpPr>
          <p:cNvPr id="3" name="Content Placeholder 2">
            <a:extLst>
              <a:ext uri="{FF2B5EF4-FFF2-40B4-BE49-F238E27FC236}">
                <a16:creationId xmlns:a16="http://schemas.microsoft.com/office/drawing/2014/main" id="{6871BE42-16DA-4D42-A23A-E1EEB5D05024}"/>
              </a:ext>
            </a:extLst>
          </p:cNvPr>
          <p:cNvSpPr>
            <a:spLocks noGrp="1"/>
          </p:cNvSpPr>
          <p:nvPr>
            <p:ph idx="1"/>
          </p:nvPr>
        </p:nvSpPr>
        <p:spPr>
          <a:xfrm>
            <a:off x="607741" y="2085279"/>
            <a:ext cx="10820400" cy="4505092"/>
          </a:xfrm>
        </p:spPr>
        <p:txBody>
          <a:bodyPr>
            <a:normAutofit/>
          </a:bodyPr>
          <a:lstStyle/>
          <a:p>
            <a:r>
              <a:rPr lang="en-US" sz="3000" dirty="0"/>
              <a:t>The church is to be in the world redeeming the world to Christ, it just may not look like it has in the past. God HAS blessed this age with a deep spiritual thirst and desire to be involved in hands-on missions. However, in many situations traditional churches, structures and traditions are not capturing and channeling this thirst among the younger generation. </a:t>
            </a:r>
          </a:p>
          <a:p>
            <a:pPr marL="0" indent="0">
              <a:buNone/>
            </a:pPr>
            <a:endParaRPr lang="en-US" dirty="0"/>
          </a:p>
          <a:p>
            <a:pPr marL="0" indent="0">
              <a:buNone/>
            </a:pPr>
            <a:r>
              <a:rPr lang="en-US" sz="2400" dirty="0"/>
              <a:t>As the church changes, you may see evidence like the following paradigm shifts Eric Swanson has listed; </a:t>
            </a:r>
          </a:p>
        </p:txBody>
      </p:sp>
    </p:spTree>
    <p:extLst>
      <p:ext uri="{BB962C8B-B14F-4D97-AF65-F5344CB8AC3E}">
        <p14:creationId xmlns:p14="http://schemas.microsoft.com/office/powerpoint/2010/main" val="2973444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4544-0E0A-B94D-9D3D-5C1397EA97C7}"/>
              </a:ext>
            </a:extLst>
          </p:cNvPr>
          <p:cNvSpPr>
            <a:spLocks noGrp="1"/>
          </p:cNvSpPr>
          <p:nvPr>
            <p:ph type="title"/>
          </p:nvPr>
        </p:nvSpPr>
        <p:spPr>
          <a:xfrm>
            <a:off x="1813932" y="1159728"/>
            <a:ext cx="8333678" cy="5018048"/>
          </a:xfrm>
        </p:spPr>
        <p:txBody>
          <a:bodyPr/>
          <a:lstStyle/>
          <a:p>
            <a:r>
              <a:rPr lang="en-US" dirty="0"/>
              <a:t>How many churches DO YOU THINK THERE are IN THE WORLD? </a:t>
            </a:r>
          </a:p>
        </p:txBody>
      </p:sp>
    </p:spTree>
    <p:extLst>
      <p:ext uri="{BB962C8B-B14F-4D97-AF65-F5344CB8AC3E}">
        <p14:creationId xmlns:p14="http://schemas.microsoft.com/office/powerpoint/2010/main" val="2258612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8095A-04B7-974A-9AC8-2EF95D9070E8}"/>
              </a:ext>
            </a:extLst>
          </p:cNvPr>
          <p:cNvSpPr>
            <a:spLocks noGrp="1"/>
          </p:cNvSpPr>
          <p:nvPr>
            <p:ph idx="1"/>
          </p:nvPr>
        </p:nvSpPr>
        <p:spPr>
          <a:xfrm>
            <a:off x="1232209" y="970156"/>
            <a:ext cx="10820400" cy="5560763"/>
          </a:xfrm>
        </p:spPr>
        <p:txBody>
          <a:bodyPr numCol="2">
            <a:normAutofit/>
          </a:bodyPr>
          <a:lstStyle/>
          <a:p>
            <a:pPr marL="0" indent="0" algn="ctr">
              <a:buNone/>
            </a:pPr>
            <a:r>
              <a:rPr lang="en-US" dirty="0"/>
              <a:t>From building walls</a:t>
            </a:r>
          </a:p>
          <a:p>
            <a:pPr marL="0" indent="0" algn="ctr">
              <a:buNone/>
            </a:pPr>
            <a:r>
              <a:rPr lang="en-US" dirty="0"/>
              <a:t>From measuring attendance</a:t>
            </a:r>
          </a:p>
          <a:p>
            <a:pPr marL="0" indent="0" algn="ctr">
              <a:buNone/>
            </a:pPr>
            <a:r>
              <a:rPr lang="en-US" dirty="0"/>
              <a:t>From encouraging to attend the service </a:t>
            </a:r>
          </a:p>
          <a:p>
            <a:pPr marL="0" indent="0" algn="ctr">
              <a:buNone/>
            </a:pPr>
            <a:r>
              <a:rPr lang="en-US" dirty="0"/>
              <a:t>From serve “us”</a:t>
            </a:r>
          </a:p>
          <a:p>
            <a:pPr marL="0" indent="0" algn="ctr">
              <a:buNone/>
            </a:pPr>
            <a:r>
              <a:rPr lang="en-US" dirty="0"/>
              <a:t>From the duplication of human services in ministries</a:t>
            </a:r>
          </a:p>
          <a:p>
            <a:pPr marL="0" indent="0" algn="ctr">
              <a:buNone/>
            </a:pPr>
            <a:r>
              <a:rPr lang="en-US" dirty="0"/>
              <a:t>From Fellowship</a:t>
            </a:r>
          </a:p>
          <a:p>
            <a:pPr marL="0" indent="0" algn="ctr">
              <a:spcBef>
                <a:spcPts val="400"/>
              </a:spcBef>
              <a:buNone/>
            </a:pPr>
            <a:r>
              <a:rPr lang="en-US" dirty="0"/>
              <a:t>From condemning the city</a:t>
            </a:r>
          </a:p>
          <a:p>
            <a:pPr marL="0" indent="0" algn="ctr">
              <a:spcBef>
                <a:spcPts val="400"/>
              </a:spcBef>
              <a:buNone/>
            </a:pPr>
            <a:r>
              <a:rPr lang="en-US" dirty="0"/>
              <a:t/>
            </a:r>
            <a:br>
              <a:rPr lang="en-US" dirty="0"/>
            </a:br>
            <a:r>
              <a:rPr lang="en-US" dirty="0"/>
              <a:t>From being a minister in the congregation</a:t>
            </a:r>
          </a:p>
          <a:p>
            <a:pPr marL="0" indent="0" algn="ctr">
              <a:buNone/>
            </a:pPr>
            <a:r>
              <a:rPr lang="en-US" dirty="0"/>
              <a:t>From teacher</a:t>
            </a:r>
          </a:p>
          <a:p>
            <a:pPr marL="0" indent="0" algn="ctr">
              <a:buNone/>
            </a:pPr>
            <a:endParaRPr lang="en-US" dirty="0"/>
          </a:p>
          <a:p>
            <a:pPr marL="0" indent="0" algn="ctr">
              <a:buNone/>
            </a:pPr>
            <a:r>
              <a:rPr lang="en-US" dirty="0"/>
              <a:t>To building bridges</a:t>
            </a:r>
          </a:p>
          <a:p>
            <a:pPr marL="0" indent="0" algn="ctr">
              <a:buNone/>
            </a:pPr>
            <a:r>
              <a:rPr lang="en-US" dirty="0"/>
              <a:t>To measuring impact </a:t>
            </a:r>
          </a:p>
          <a:p>
            <a:pPr marL="0" indent="0" algn="ctr">
              <a:buNone/>
            </a:pPr>
            <a:r>
              <a:rPr lang="en-US" dirty="0"/>
              <a:t>To equipping the saints for the works of service</a:t>
            </a:r>
          </a:p>
          <a:p>
            <a:pPr marL="0" indent="0" algn="ctr">
              <a:buNone/>
            </a:pPr>
            <a:r>
              <a:rPr lang="en-US" dirty="0"/>
              <a:t>To service</a:t>
            </a:r>
          </a:p>
          <a:p>
            <a:pPr marL="0" indent="0" algn="ctr">
              <a:buNone/>
            </a:pPr>
            <a:r>
              <a:rPr lang="en-US" dirty="0"/>
              <a:t>To partnering with existing services and ministries</a:t>
            </a:r>
          </a:p>
          <a:p>
            <a:pPr marL="0" indent="0" algn="ctr">
              <a:buNone/>
            </a:pPr>
            <a:r>
              <a:rPr lang="en-US" dirty="0"/>
              <a:t>To functional unity </a:t>
            </a:r>
          </a:p>
          <a:p>
            <a:pPr marL="0" indent="0" algn="ctr">
              <a:buNone/>
            </a:pPr>
            <a:r>
              <a:rPr lang="en-US" dirty="0"/>
              <a:t>To blessing and praying for the city</a:t>
            </a:r>
          </a:p>
          <a:p>
            <a:pPr marL="0" indent="0" algn="ctr">
              <a:buNone/>
            </a:pPr>
            <a:r>
              <a:rPr lang="en-US" dirty="0"/>
              <a:t>Being a minister in a parish/community</a:t>
            </a:r>
          </a:p>
          <a:p>
            <a:pPr marL="0" indent="0" algn="ctr">
              <a:buNone/>
            </a:pPr>
            <a:endParaRPr lang="en-US" dirty="0"/>
          </a:p>
          <a:p>
            <a:pPr marL="0" indent="0" algn="ctr">
              <a:buNone/>
            </a:pPr>
            <a:r>
              <a:rPr lang="en-US" dirty="0"/>
              <a:t>To learner </a:t>
            </a:r>
          </a:p>
        </p:txBody>
      </p:sp>
    </p:spTree>
    <p:extLst>
      <p:ext uri="{BB962C8B-B14F-4D97-AF65-F5344CB8AC3E}">
        <p14:creationId xmlns:p14="http://schemas.microsoft.com/office/powerpoint/2010/main" val="4047157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DB92-6FB9-1A4A-B914-E2545325EABA}"/>
              </a:ext>
            </a:extLst>
          </p:cNvPr>
          <p:cNvSpPr>
            <a:spLocks noGrp="1"/>
          </p:cNvSpPr>
          <p:nvPr>
            <p:ph type="title"/>
          </p:nvPr>
        </p:nvSpPr>
        <p:spPr>
          <a:xfrm>
            <a:off x="2048107" y="820130"/>
            <a:ext cx="8610600" cy="1293028"/>
          </a:xfrm>
        </p:spPr>
        <p:txBody>
          <a:bodyPr/>
          <a:lstStyle/>
          <a:p>
            <a:pPr algn="ctr"/>
            <a:r>
              <a:rPr lang="en-US" dirty="0"/>
              <a:t>INTER-GENERATIONAL WORSHIP &amp; </a:t>
            </a:r>
            <a:r>
              <a:rPr lang="en-US" dirty="0" err="1"/>
              <a:t>ChuRCH</a:t>
            </a:r>
            <a:r>
              <a:rPr lang="en-US" dirty="0"/>
              <a:t> ACTIVITY ENGAGEMENT</a:t>
            </a:r>
          </a:p>
        </p:txBody>
      </p:sp>
      <p:sp>
        <p:nvSpPr>
          <p:cNvPr id="3" name="Content Placeholder 2">
            <a:extLst>
              <a:ext uri="{FF2B5EF4-FFF2-40B4-BE49-F238E27FC236}">
                <a16:creationId xmlns:a16="http://schemas.microsoft.com/office/drawing/2014/main" id="{77030E1F-10A5-2E46-B1C4-92D64A9AD7A2}"/>
              </a:ext>
            </a:extLst>
          </p:cNvPr>
          <p:cNvSpPr>
            <a:spLocks noGrp="1"/>
          </p:cNvSpPr>
          <p:nvPr>
            <p:ph idx="1"/>
          </p:nvPr>
        </p:nvSpPr>
        <p:spPr>
          <a:xfrm>
            <a:off x="685800" y="2194560"/>
            <a:ext cx="10820400" cy="4451567"/>
          </a:xfrm>
        </p:spPr>
        <p:txBody>
          <a:bodyPr/>
          <a:lstStyle/>
          <a:p>
            <a:pPr marL="0" indent="0" algn="ctr">
              <a:buNone/>
            </a:pPr>
            <a:r>
              <a:rPr lang="en-US" sz="3600" dirty="0"/>
              <a:t>WHAT DOES THIS LOOK LIKE?</a:t>
            </a:r>
            <a:endParaRPr lang="en-US" dirty="0"/>
          </a:p>
          <a:p>
            <a:r>
              <a:rPr lang="en-US" dirty="0"/>
              <a:t>Generational inclusivity in Worship services (representation of different ages) </a:t>
            </a:r>
          </a:p>
          <a:p>
            <a:r>
              <a:rPr lang="en-US" dirty="0"/>
              <a:t>Diversified Music (Hymns, praise and worship, praise dance, traditional gospel music.) </a:t>
            </a:r>
          </a:p>
          <a:p>
            <a:r>
              <a:rPr lang="en-US" dirty="0"/>
              <a:t>Children’s Church (strategic lessons and activities to introduce them to Jesus Christ)</a:t>
            </a:r>
          </a:p>
          <a:p>
            <a:r>
              <a:rPr lang="en-US" dirty="0"/>
              <a:t>Church activities that interest generations from all walks of life beyond just men and women ministries; youth, seniors, widows, singles, divorced, disabled, culinary, avid readers, physical fitness, and veterans affairs.   </a:t>
            </a:r>
          </a:p>
          <a:p>
            <a:r>
              <a:rPr lang="en-US" dirty="0"/>
              <a:t>Dress down Sundays (T-Shirt Sundays to promote unity)</a:t>
            </a:r>
          </a:p>
          <a:p>
            <a:pPr marL="0" indent="0" algn="ctr">
              <a:buNone/>
            </a:pPr>
            <a:endParaRPr lang="en-US" dirty="0"/>
          </a:p>
        </p:txBody>
      </p:sp>
    </p:spTree>
    <p:extLst>
      <p:ext uri="{BB962C8B-B14F-4D97-AF65-F5344CB8AC3E}">
        <p14:creationId xmlns:p14="http://schemas.microsoft.com/office/powerpoint/2010/main" val="113266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E9C5D5-CC9B-D442-AC26-37DA359BAC38}"/>
              </a:ext>
            </a:extLst>
          </p:cNvPr>
          <p:cNvSpPr>
            <a:spLocks noGrp="1"/>
          </p:cNvSpPr>
          <p:nvPr>
            <p:ph idx="1"/>
          </p:nvPr>
        </p:nvSpPr>
        <p:spPr>
          <a:xfrm>
            <a:off x="685800" y="680224"/>
            <a:ext cx="10820400" cy="5538461"/>
          </a:xfrm>
        </p:spPr>
        <p:txBody>
          <a:bodyPr>
            <a:normAutofit/>
          </a:bodyPr>
          <a:lstStyle/>
          <a:p>
            <a:pPr marL="0" indent="0">
              <a:buNone/>
            </a:pPr>
            <a:endParaRPr lang="en-US" b="1" baseline="30000" dirty="0"/>
          </a:p>
          <a:p>
            <a:pPr marL="0" indent="0" algn="ctr">
              <a:buNone/>
            </a:pPr>
            <a:endParaRPr lang="en-US" sz="4000" b="1" baseline="30000" dirty="0"/>
          </a:p>
          <a:p>
            <a:pPr marL="0" indent="0" algn="ctr">
              <a:buNone/>
            </a:pPr>
            <a:endParaRPr lang="en-US" sz="4800" b="1" baseline="30000" dirty="0"/>
          </a:p>
          <a:p>
            <a:pPr marL="0" indent="0" algn="ctr">
              <a:buNone/>
            </a:pPr>
            <a:r>
              <a:rPr lang="en-US" sz="4800" b="1" baseline="30000" dirty="0"/>
              <a:t>1 Corinthians 12:12</a:t>
            </a:r>
          </a:p>
          <a:p>
            <a:pPr marL="0" indent="0" algn="ctr">
              <a:buNone/>
            </a:pPr>
            <a:r>
              <a:rPr lang="en-US" sz="4000" dirty="0"/>
              <a:t>Just as a body, though one, has many parts, but all its many parts form one body, so it is with Christ. </a:t>
            </a:r>
          </a:p>
          <a:p>
            <a:pPr marL="0" indent="0" algn="ctr">
              <a:buNone/>
            </a:pPr>
            <a:endParaRPr lang="en-US" sz="4000" dirty="0"/>
          </a:p>
          <a:p>
            <a:pPr marL="0" indent="0" algn="ctr">
              <a:buNone/>
            </a:pPr>
            <a:endParaRPr lang="en-US" sz="4000" dirty="0"/>
          </a:p>
          <a:p>
            <a:pPr marL="0" indent="0">
              <a:buNone/>
            </a:pPr>
            <a:endParaRPr lang="en-US" dirty="0"/>
          </a:p>
        </p:txBody>
      </p:sp>
    </p:spTree>
    <p:extLst>
      <p:ext uri="{BB962C8B-B14F-4D97-AF65-F5344CB8AC3E}">
        <p14:creationId xmlns:p14="http://schemas.microsoft.com/office/powerpoint/2010/main" val="994307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1EB8-550F-994E-9196-8697391F4C3F}"/>
              </a:ext>
            </a:extLst>
          </p:cNvPr>
          <p:cNvSpPr>
            <a:spLocks noGrp="1"/>
          </p:cNvSpPr>
          <p:nvPr>
            <p:ph type="title"/>
          </p:nvPr>
        </p:nvSpPr>
        <p:spPr>
          <a:xfrm>
            <a:off x="1790700" y="764373"/>
            <a:ext cx="8610600" cy="1293028"/>
          </a:xfrm>
        </p:spPr>
        <p:txBody>
          <a:bodyPr/>
          <a:lstStyle/>
          <a:p>
            <a:pPr algn="ctr"/>
            <a:r>
              <a:rPr lang="en-US" dirty="0"/>
              <a:t>LORD, MAKE US ONE! </a:t>
            </a:r>
          </a:p>
        </p:txBody>
      </p:sp>
      <p:pic>
        <p:nvPicPr>
          <p:cNvPr id="4" name="Content Placeholder 3">
            <a:extLst>
              <a:ext uri="{FF2B5EF4-FFF2-40B4-BE49-F238E27FC236}">
                <a16:creationId xmlns:a16="http://schemas.microsoft.com/office/drawing/2014/main" id="{BFB9399C-A665-6A4A-8B7A-4D3F12388CF0}"/>
              </a:ext>
            </a:extLst>
          </p:cNvPr>
          <p:cNvPicPr>
            <a:picLocks noGrp="1" noChangeAspect="1"/>
          </p:cNvPicPr>
          <p:nvPr>
            <p:ph idx="1"/>
          </p:nvPr>
        </p:nvPicPr>
        <p:blipFill>
          <a:blip r:embed="rId2"/>
          <a:stretch>
            <a:fillRect/>
          </a:stretch>
        </p:blipFill>
        <p:spPr>
          <a:xfrm>
            <a:off x="2341756" y="2193925"/>
            <a:ext cx="7225990" cy="4024313"/>
          </a:xfrm>
          <a:prstGeom prst="rect">
            <a:avLst/>
          </a:prstGeom>
        </p:spPr>
      </p:pic>
    </p:spTree>
    <p:extLst>
      <p:ext uri="{BB962C8B-B14F-4D97-AF65-F5344CB8AC3E}">
        <p14:creationId xmlns:p14="http://schemas.microsoft.com/office/powerpoint/2010/main" val="1446403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C6B3-2206-3B4E-AC74-4BE7F2296AC4}"/>
              </a:ext>
            </a:extLst>
          </p:cNvPr>
          <p:cNvSpPr>
            <a:spLocks noGrp="1"/>
          </p:cNvSpPr>
          <p:nvPr>
            <p:ph type="title"/>
          </p:nvPr>
        </p:nvSpPr>
        <p:spPr>
          <a:xfrm>
            <a:off x="1836234" y="1661532"/>
            <a:ext cx="9660673" cy="3445726"/>
          </a:xfrm>
        </p:spPr>
        <p:txBody>
          <a:bodyPr>
            <a:normAutofit/>
          </a:bodyPr>
          <a:lstStyle/>
          <a:p>
            <a:r>
              <a:rPr lang="en-US" dirty="0"/>
              <a:t>“Alone we can do so little; together we can do so much.”</a:t>
            </a:r>
            <a:br>
              <a:rPr lang="en-US" dirty="0"/>
            </a:br>
            <a:r>
              <a:rPr lang="en-US" dirty="0"/>
              <a:t>-Helen </a:t>
            </a:r>
            <a:r>
              <a:rPr lang="en-US" dirty="0" err="1"/>
              <a:t>keller</a:t>
            </a:r>
            <a:r>
              <a:rPr lang="en-US" dirty="0"/>
              <a:t> </a:t>
            </a:r>
          </a:p>
        </p:txBody>
      </p:sp>
    </p:spTree>
    <p:extLst>
      <p:ext uri="{BB962C8B-B14F-4D97-AF65-F5344CB8AC3E}">
        <p14:creationId xmlns:p14="http://schemas.microsoft.com/office/powerpoint/2010/main" val="2039474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DFB2-4218-4E44-8CDA-BA808369F359}"/>
              </a:ext>
            </a:extLst>
          </p:cNvPr>
          <p:cNvSpPr>
            <a:spLocks noGrp="1"/>
          </p:cNvSpPr>
          <p:nvPr>
            <p:ph type="title"/>
          </p:nvPr>
        </p:nvSpPr>
        <p:spPr/>
        <p:txBody>
          <a:bodyPr/>
          <a:lstStyle/>
          <a:p>
            <a:pPr algn="ctr"/>
            <a:r>
              <a:rPr lang="en-US" dirty="0"/>
              <a:t>Gen – era - </a:t>
            </a:r>
            <a:r>
              <a:rPr lang="en-US" dirty="0" err="1"/>
              <a:t>tion</a:t>
            </a:r>
            <a:r>
              <a:rPr lang="en-US" dirty="0"/>
              <a:t> </a:t>
            </a:r>
          </a:p>
        </p:txBody>
      </p:sp>
      <p:sp>
        <p:nvSpPr>
          <p:cNvPr id="6" name="Content Placeholder 5">
            <a:extLst>
              <a:ext uri="{FF2B5EF4-FFF2-40B4-BE49-F238E27FC236}">
                <a16:creationId xmlns:a16="http://schemas.microsoft.com/office/drawing/2014/main" id="{13AB71E3-69EC-624B-9000-9C99304EE9C3}"/>
              </a:ext>
            </a:extLst>
          </p:cNvPr>
          <p:cNvSpPr>
            <a:spLocks noGrp="1"/>
          </p:cNvSpPr>
          <p:nvPr>
            <p:ph idx="1"/>
          </p:nvPr>
        </p:nvSpPr>
        <p:spPr>
          <a:xfrm>
            <a:off x="685800" y="2194561"/>
            <a:ext cx="10820400" cy="3470260"/>
          </a:xfrm>
        </p:spPr>
        <p:txBody>
          <a:bodyPr>
            <a:normAutofit/>
          </a:bodyPr>
          <a:lstStyle/>
          <a:p>
            <a:r>
              <a:rPr lang="en-US" sz="4000" dirty="0"/>
              <a:t>Each step in the line of descent from an ancestor </a:t>
            </a:r>
          </a:p>
          <a:p>
            <a:r>
              <a:rPr lang="en-US" sz="4000" dirty="0"/>
              <a:t>A group of individuals born in a time span </a:t>
            </a:r>
          </a:p>
          <a:p>
            <a:r>
              <a:rPr lang="en-US" sz="4000" dirty="0"/>
              <a:t>Groups bound by history, hope, and</a:t>
            </a:r>
          </a:p>
          <a:p>
            <a:pPr marL="0" indent="0">
              <a:buNone/>
            </a:pPr>
            <a:r>
              <a:rPr lang="en-US" sz="4000" dirty="0"/>
              <a:t> change. </a:t>
            </a:r>
          </a:p>
        </p:txBody>
      </p:sp>
    </p:spTree>
    <p:extLst>
      <p:ext uri="{BB962C8B-B14F-4D97-AF65-F5344CB8AC3E}">
        <p14:creationId xmlns:p14="http://schemas.microsoft.com/office/powerpoint/2010/main" val="2031973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790A27-91BE-3B4D-8EAE-92F30AA1C466}"/>
              </a:ext>
            </a:extLst>
          </p:cNvPr>
          <p:cNvPicPr>
            <a:picLocks noChangeAspect="1"/>
          </p:cNvPicPr>
          <p:nvPr/>
        </p:nvPicPr>
        <p:blipFill>
          <a:blip r:embed="rId2"/>
          <a:stretch>
            <a:fillRect/>
          </a:stretch>
        </p:blipFill>
        <p:spPr>
          <a:xfrm>
            <a:off x="1550020" y="1282390"/>
            <a:ext cx="9735014" cy="5084956"/>
          </a:xfrm>
          <a:prstGeom prst="rect">
            <a:avLst/>
          </a:prstGeom>
        </p:spPr>
      </p:pic>
    </p:spTree>
    <p:extLst>
      <p:ext uri="{BB962C8B-B14F-4D97-AF65-F5344CB8AC3E}">
        <p14:creationId xmlns:p14="http://schemas.microsoft.com/office/powerpoint/2010/main" val="4246012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A256E8-B0B3-EC48-8B82-CE8FCDD6EC7A}"/>
              </a:ext>
            </a:extLst>
          </p:cNvPr>
          <p:cNvPicPr>
            <a:picLocks noChangeAspect="1"/>
          </p:cNvPicPr>
          <p:nvPr/>
        </p:nvPicPr>
        <p:blipFill rotWithShape="1">
          <a:blip r:embed="rId2"/>
          <a:srcRect b="10754"/>
          <a:stretch/>
        </p:blipFill>
        <p:spPr>
          <a:xfrm>
            <a:off x="1882020" y="1315844"/>
            <a:ext cx="9046175" cy="5274527"/>
          </a:xfrm>
          <a:prstGeom prst="rect">
            <a:avLst/>
          </a:prstGeom>
        </p:spPr>
      </p:pic>
    </p:spTree>
    <p:extLst>
      <p:ext uri="{BB962C8B-B14F-4D97-AF65-F5344CB8AC3E}">
        <p14:creationId xmlns:p14="http://schemas.microsoft.com/office/powerpoint/2010/main" val="3998835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E77B-E661-8846-8EF8-4A20B3B7439A}"/>
              </a:ext>
            </a:extLst>
          </p:cNvPr>
          <p:cNvSpPr>
            <a:spLocks noGrp="1"/>
          </p:cNvSpPr>
          <p:nvPr>
            <p:ph type="title"/>
          </p:nvPr>
        </p:nvSpPr>
        <p:spPr>
          <a:xfrm>
            <a:off x="741556" y="1137424"/>
            <a:ext cx="10820400" cy="5475249"/>
          </a:xfrm>
        </p:spPr>
        <p:txBody>
          <a:bodyPr/>
          <a:lstStyle/>
          <a:p>
            <a:pPr algn="ctr"/>
            <a:r>
              <a:rPr lang="en-US" dirty="0"/>
              <a:t>What do all generations </a:t>
            </a:r>
            <a:br>
              <a:rPr lang="en-US" dirty="0"/>
            </a:br>
            <a:r>
              <a:rPr lang="en-US" dirty="0"/>
              <a:t>have in common?</a:t>
            </a:r>
          </a:p>
        </p:txBody>
      </p:sp>
    </p:spTree>
    <p:extLst>
      <p:ext uri="{BB962C8B-B14F-4D97-AF65-F5344CB8AC3E}">
        <p14:creationId xmlns:p14="http://schemas.microsoft.com/office/powerpoint/2010/main" val="1545104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895</TotalTime>
  <Words>912</Words>
  <Application>Microsoft Office PowerPoint</Application>
  <PresentationFormat>Widescreen</PresentationFormat>
  <Paragraphs>91</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Century Gothic</vt:lpstr>
      <vt:lpstr>Vapor Trail</vt:lpstr>
      <vt:lpstr>“Not focusing on the age, but focusing on the people.” </vt:lpstr>
      <vt:lpstr>How many churches DO YOU THINK THERE are IN THE WORLD? </vt:lpstr>
      <vt:lpstr>PowerPoint Presentation</vt:lpstr>
      <vt:lpstr>LORD, MAKE US ONE! </vt:lpstr>
      <vt:lpstr>“Alone we can do so little; together we can do so much.” -Helen keller </vt:lpstr>
      <vt:lpstr>Gen – era - tion </vt:lpstr>
      <vt:lpstr>PowerPoint Presentation</vt:lpstr>
      <vt:lpstr>PowerPoint Presentation</vt:lpstr>
      <vt:lpstr>What do all generations  have in common?</vt:lpstr>
      <vt:lpstr>PowerPoint Presentation</vt:lpstr>
      <vt:lpstr>   mpathy  noun em·​pa·​thy |  \ ˈem-pə-thē   \  Definition of empathy 1: the action of understanding, being aware of,  being sensitive to,  webster </vt:lpstr>
      <vt:lpstr>PowerPoint Presentation</vt:lpstr>
      <vt:lpstr>When generations collide Chapter 3</vt:lpstr>
      <vt:lpstr>“Whenever there is a collision there has to be a conversation.”  – C. Ivan Johnson </vt:lpstr>
      <vt:lpstr>What’s a win-win for people over sixty and people under forty? Chapter 6</vt:lpstr>
      <vt:lpstr>DO ANY OF THESE BARRIERS EXIST IN YOUR CHURCH?</vt:lpstr>
      <vt:lpstr>CHALLENGE YOURSELF TO THINK OUTSIDE THE BOX!</vt:lpstr>
      <vt:lpstr>Celebrating church for all generations                                                  chapter 11</vt:lpstr>
      <vt:lpstr>-PARADIGM SHIFT A FUNDEMENTAL CHANGE IN APPROACH </vt:lpstr>
      <vt:lpstr>PowerPoint Presentation</vt:lpstr>
      <vt:lpstr>INTER-GENERATIONAL WORSHIP &amp; ChuRCH ACTIVITY ENGAGEMENT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focusing on the age, but focusing on the people.”</dc:title>
  <dc:creator>Ivan Johnson</dc:creator>
  <cp:lastModifiedBy>Marilyn Lovelace-Grant</cp:lastModifiedBy>
  <cp:revision>26</cp:revision>
  <dcterms:created xsi:type="dcterms:W3CDTF">2019-06-28T06:37:11Z</dcterms:created>
  <dcterms:modified xsi:type="dcterms:W3CDTF">2019-06-29T05:49:56Z</dcterms:modified>
</cp:coreProperties>
</file>