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</p:sldMasterIdLst>
  <p:notesMasterIdLst>
    <p:notesMasterId r:id="rId9"/>
  </p:notesMasterIdLst>
  <p:handoutMasterIdLst>
    <p:handoutMasterId r:id="rId10"/>
  </p:handoutMasterIdLst>
  <p:sldIdLst>
    <p:sldId id="274" r:id="rId5"/>
    <p:sldId id="275" r:id="rId6"/>
    <p:sldId id="273" r:id="rId7"/>
    <p:sldId id="276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8000"/>
    <a:srgbClr val="0000CC"/>
    <a:srgbClr val="0039A6"/>
    <a:srgbClr val="B2B2B2"/>
    <a:srgbClr val="0038A8"/>
    <a:srgbClr val="96969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5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07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18326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44344" y="8993688"/>
            <a:ext cx="427944" cy="1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90000"/>
              </a:lnSpc>
              <a:defRPr sz="10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BAD1B0-444A-4779-A064-F236DF618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325" y="3727173"/>
            <a:ext cx="5848350" cy="491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9220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513" y="195528"/>
            <a:ext cx="4570554" cy="34304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" name="Date Placeholder 3"/>
          <p:cNvSpPr>
            <a:spLocks noGrp="1"/>
          </p:cNvSpPr>
          <p:nvPr>
            <p:ph type="dt" sz="half" idx="1"/>
          </p:nvPr>
        </p:nvSpPr>
        <p:spPr>
          <a:xfrm>
            <a:off x="1072673" y="9044205"/>
            <a:ext cx="4857751" cy="139700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6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Date and Time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020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971185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4" tIns="46571" rIns="93144" bIns="46571" anchor="b"/>
          <a:lstStyle/>
          <a:p>
            <a:pPr algn="r"/>
            <a:fld id="{0D2D4BC1-CFED-48C3-B4B8-2BD0B654E86D}" type="slidenum">
              <a:rPr lang="en-US" sz="1200">
                <a:solidFill>
                  <a:prstClr val="black"/>
                </a:solidFill>
              </a:rPr>
              <a:pPr algn="r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195263"/>
            <a:ext cx="4573587" cy="3430587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528006" y="4419288"/>
            <a:ext cx="6107064" cy="412043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en-US" sz="1100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2438" y="1931542"/>
            <a:ext cx="8226425" cy="4380192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504" y="6604000"/>
            <a:ext cx="7924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algn="ctr" eaLnBrk="0" hangingPunct="0">
              <a:defRPr sz="1000" b="1"/>
            </a:lvl1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BOEING PROPRIETARY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8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56375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9F89-FA7C-47C4-8B96-D60795A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2438" y="1132857"/>
            <a:ext cx="8221662" cy="1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pic>
        <p:nvPicPr>
          <p:cNvPr id="6" name="Picture 2" descr="Boeing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2981325"/>
            <a:ext cx="3694113" cy="895350"/>
          </a:xfrm>
          <a:prstGeom prst="rect">
            <a:avLst/>
          </a:prstGeom>
          <a:noFill/>
        </p:spPr>
      </p:pic>
      <p:sp>
        <p:nvSpPr>
          <p:cNvPr id="8" name="Rectangle 81"/>
          <p:cNvSpPr>
            <a:spLocks noChangeArrowheads="1"/>
          </p:cNvSpPr>
          <p:nvPr userDrawn="1"/>
        </p:nvSpPr>
        <p:spPr bwMode="auto">
          <a:xfrm>
            <a:off x="7564120" y="689737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324149"/>
            <a:ext cx="8221662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73729" y="6583362"/>
            <a:ext cx="457200" cy="2746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2669-857B-4DFA-8260-5594BE6C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8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8613" y="6196078"/>
            <a:ext cx="5715000" cy="519113"/>
          </a:xfrm>
        </p:spPr>
        <p:txBody>
          <a:bodyPr/>
          <a:lstStyle>
            <a:lvl1pPr algn="r"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4813" y="5888301"/>
            <a:ext cx="5638800" cy="307777"/>
          </a:xfrm>
        </p:spPr>
        <p:txBody>
          <a:bodyPr/>
          <a:lstStyle>
            <a:lvl1pPr marL="0" indent="0" algn="r">
              <a:buFontTx/>
              <a:buNone/>
              <a:defRPr sz="1400" b="1" i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292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1198704"/>
            <a:ext cx="82216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8" y="2317098"/>
            <a:ext cx="8226425" cy="346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8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637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D04F4F-6DAB-42B7-9E81-3B662D72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1"/>
          <p:cNvSpPr>
            <a:spLocks noChangeArrowheads="1"/>
          </p:cNvSpPr>
          <p:nvPr userDrawn="1"/>
        </p:nvSpPr>
        <p:spPr bwMode="auto">
          <a:xfrm>
            <a:off x="457200" y="6688300"/>
            <a:ext cx="164592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defTabSz="820738">
              <a:defRPr/>
            </a:pPr>
            <a:r>
              <a:rPr lang="en-US" sz="600" dirty="0"/>
              <a:t>Copyright © </a:t>
            </a:r>
            <a:r>
              <a:rPr lang="en-US" sz="600" dirty="0" smtClean="0"/>
              <a:t>2016 </a:t>
            </a:r>
            <a:r>
              <a:rPr lang="en-US" sz="600" dirty="0"/>
              <a:t>Boeing. All rights reserved.</a:t>
            </a:r>
          </a:p>
        </p:txBody>
      </p:sp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7411720" y="6916420"/>
            <a:ext cx="1554480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4" tIns="9144" rIns="9144" bIns="9144" anchor="ctr">
            <a:spAutoFit/>
          </a:bodyPr>
          <a:lstStyle/>
          <a:p>
            <a:pPr algn="r" defTabSz="820738">
              <a:defRPr/>
            </a:pPr>
            <a:r>
              <a:rPr lang="en-US" sz="600" dirty="0">
                <a:solidFill>
                  <a:schemeClr val="bg1"/>
                </a:solidFill>
              </a:rPr>
              <a:t>SSG Presentation Template – </a:t>
            </a:r>
            <a:r>
              <a:rPr lang="en-US" sz="600" dirty="0" smtClean="0">
                <a:solidFill>
                  <a:schemeClr val="bg1"/>
                </a:solidFill>
              </a:rPr>
              <a:t>REV 1/2015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6" r:id="rId2"/>
    <p:sldLayoutId id="2147483769" r:id="rId3"/>
    <p:sldLayoutId id="2147483770" r:id="rId4"/>
  </p:sldLayoutIdLst>
  <p:hf hdr="0"/>
  <p:txStyles>
    <p:titleStyle>
      <a:lvl1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+mj-lt"/>
          <a:ea typeface="+mj-ea"/>
          <a:cs typeface="+mj-cs"/>
        </a:defRPr>
      </a:lvl1pPr>
      <a:lvl2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2pPr>
      <a:lvl3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3pPr>
      <a:lvl4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4pPr>
      <a:lvl5pPr algn="l" defTabSz="10207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5pPr>
      <a:lvl6pPr marL="4572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6pPr>
      <a:lvl7pPr marL="9144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7pPr>
      <a:lvl8pPr marL="13716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8pPr>
      <a:lvl9pPr marL="1828800" algn="l" defTabSz="102076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9A6"/>
          </a:solidFill>
          <a:latin typeface="Arial" charset="0"/>
        </a:defRPr>
      </a:lvl9pPr>
    </p:titleStyle>
    <p:bodyStyle>
      <a:lvl1pPr marL="169863" indent="-169863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76238" indent="-20478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627063" indent="-185738" algn="l" defTabSz="820738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7921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1500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957263" indent="-163513" algn="l" defTabSz="8207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4144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101340" y="5636140"/>
            <a:ext cx="5694142" cy="5191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BARBARA MOORE</a:t>
            </a:r>
            <a:br>
              <a:rPr lang="en-US" altLang="en-US" sz="2800" dirty="0" smtClean="0"/>
            </a:br>
            <a:r>
              <a:rPr lang="en-US" altLang="en-US" sz="2400" dirty="0" smtClean="0"/>
              <a:t>Third Vice President</a:t>
            </a:r>
            <a:endParaRPr lang="en-US" altLang="en-US" sz="2800" dirty="0" smtClean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01340" y="6208593"/>
            <a:ext cx="5694142" cy="307975"/>
          </a:xfrm>
        </p:spPr>
        <p:txBody>
          <a:bodyPr/>
          <a:lstStyle/>
          <a:p>
            <a:pPr eaLnBrk="1" hangingPunct="1"/>
            <a:r>
              <a:rPr lang="en-US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Office: </a:t>
            </a:r>
            <a:r>
              <a:rPr lang="en-US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xxxxxx</a:t>
            </a:r>
            <a:endParaRPr lang="en-US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8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438" y="2145694"/>
            <a:ext cx="8226425" cy="4166040"/>
          </a:xfrm>
        </p:spPr>
        <p:txBody>
          <a:bodyPr/>
          <a:lstStyle/>
          <a:p>
            <a:r>
              <a:rPr lang="en-US" altLang="en-US" sz="1600" dirty="0" smtClean="0"/>
              <a:t>DUTIES/RESPONSIBILITIES ELECTED AT THE DISCRETION OF DIVISIONS</a:t>
            </a:r>
          </a:p>
          <a:p>
            <a:r>
              <a:rPr lang="en-US" altLang="en-US" sz="1400" b="0" dirty="0" smtClean="0"/>
              <a:t>As Third Vice President:  Coordinate such duties as Personal Evangelism and </a:t>
            </a:r>
            <a:r>
              <a:rPr lang="en-US" altLang="en-US" sz="1400" b="0" dirty="0" smtClean="0"/>
              <a:t>coordinate </a:t>
            </a:r>
            <a:r>
              <a:rPr lang="en-US" altLang="en-US" sz="1400" b="0" dirty="0" smtClean="0"/>
              <a:t>those efforts with the appropriate departments within the </a:t>
            </a:r>
            <a:r>
              <a:rPr lang="en-US" altLang="en-US" sz="1400" b="0" dirty="0" smtClean="0"/>
              <a:t>Church</a:t>
            </a:r>
            <a:r>
              <a:rPr lang="en-US" altLang="en-US" sz="1400" b="0" dirty="0" smtClean="0"/>
              <a:t>. 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A</a:t>
            </a:r>
            <a:r>
              <a:rPr lang="en-US" altLang="en-US" sz="1400" b="0" dirty="0" smtClean="0"/>
              <a:t>nd </a:t>
            </a:r>
            <a:r>
              <a:rPr lang="en-US" altLang="en-US" sz="1400" b="0" dirty="0" smtClean="0"/>
              <a:t>in the absence of the President, First Vice President and Second Vice President </a:t>
            </a:r>
            <a:r>
              <a:rPr lang="en-US" altLang="en-US" sz="1400" b="0" smtClean="0"/>
              <a:t>preside </a:t>
            </a:r>
            <a:r>
              <a:rPr lang="en-US" altLang="en-US" sz="1400" b="0" smtClean="0"/>
              <a:t>at </a:t>
            </a:r>
            <a:r>
              <a:rPr lang="en-US" altLang="en-US" sz="1400" b="0" dirty="0"/>
              <a:t>M</a:t>
            </a:r>
            <a:r>
              <a:rPr lang="en-US" altLang="en-US" sz="1400" b="0" smtClean="0"/>
              <a:t>eetings </a:t>
            </a:r>
            <a:r>
              <a:rPr lang="en-US" altLang="en-US" sz="1400" b="0" dirty="0" smtClean="0"/>
              <a:t>and assume all the duties of the office of President.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64204" y="1566154"/>
            <a:ext cx="8404698" cy="44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9863" indent="-169863" algn="l" defTabSz="820738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204788" algn="l" defTabSz="820738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627063" indent="-185738" algn="l" defTabSz="820738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792163" indent="-163513" algn="l" defTabSz="82073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957263" indent="-163513" algn="l" defTabSz="82073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414463" indent="-163513" algn="l" defTabSz="820738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en-US" sz="1000" b="0" kern="0" dirty="0" smtClean="0"/>
              <a:t>To: Bishop Clement W. </a:t>
            </a:r>
            <a:r>
              <a:rPr lang="en-US" altLang="en-US" sz="1000" b="0" kern="0" dirty="0" err="1" smtClean="0"/>
              <a:t>Fugh</a:t>
            </a:r>
            <a:r>
              <a:rPr lang="en-US" altLang="en-US" sz="1000" b="0" kern="0" dirty="0" smtClean="0"/>
              <a:t>, Presiding Prelate of the Fifth Episcopal District</a:t>
            </a:r>
            <a:r>
              <a:rPr lang="en-US" altLang="en-US" sz="1000" b="0" kern="0" dirty="0"/>
              <a:t>; Mrs. Alexia B. </a:t>
            </a:r>
            <a:r>
              <a:rPr lang="en-US" altLang="en-US" sz="1000" b="0" kern="0" dirty="0" err="1"/>
              <a:t>Fugh</a:t>
            </a:r>
            <a:r>
              <a:rPr lang="en-US" altLang="en-US" sz="1000" b="0" kern="0" dirty="0"/>
              <a:t>, </a:t>
            </a:r>
            <a:r>
              <a:rPr lang="en-US" altLang="en-US" sz="1000" b="0" kern="0" dirty="0" smtClean="0"/>
              <a:t>Episcopal Supervisor; Dr. Willie Glover, Connectional Lay President; Connectional Officers; Mr. Simeon Rhoden, President, Fifth Episcopal District Lay Organization; Fifth District Lay Officers; Presiding Elders; Pastors; Clergy; Delegates; Visitors and Friends</a:t>
            </a:r>
            <a:endParaRPr lang="en-US" sz="1000" b="0" kern="0" dirty="0"/>
          </a:p>
        </p:txBody>
      </p:sp>
    </p:spTree>
    <p:extLst>
      <p:ext uri="{BB962C8B-B14F-4D97-AF65-F5344CB8AC3E}">
        <p14:creationId xmlns:p14="http://schemas.microsoft.com/office/powerpoint/2010/main" val="154471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1"/>
          <p:cNvSpPr>
            <a:spLocks noChangeArrowheads="1"/>
          </p:cNvSpPr>
          <p:nvPr/>
        </p:nvSpPr>
        <p:spPr bwMode="auto">
          <a:xfrm>
            <a:off x="4764088" y="1714500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33796" name="Rectangle 121"/>
          <p:cNvSpPr>
            <a:spLocks noChangeArrowheads="1"/>
          </p:cNvSpPr>
          <p:nvPr/>
        </p:nvSpPr>
        <p:spPr bwMode="auto">
          <a:xfrm>
            <a:off x="4697413" y="4423865"/>
            <a:ext cx="43799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69863" indent="-169863" algn="ctr" defTabSz="820738"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  <a:p>
            <a:pPr marL="169863" indent="-169863" algn="ctr" defTabSz="820738">
              <a:tabLst>
                <a:tab pos="3657600" algn="l"/>
              </a:tabLst>
            </a:pPr>
            <a:endParaRPr lang="en-US" b="1" u="sng" dirty="0">
              <a:solidFill>
                <a:srgbClr val="000000"/>
              </a:solidFill>
            </a:endParaRPr>
          </a:p>
          <a:p>
            <a:pPr marL="169863" indent="-169863" algn="ctr" defTabSz="820738">
              <a:lnSpc>
                <a:spcPct val="80000"/>
              </a:lnSpc>
              <a:spcBef>
                <a:spcPct val="20000"/>
              </a:spcBef>
              <a:buClr>
                <a:srgbClr val="0038A8"/>
              </a:buClr>
              <a:buFont typeface="Wingdings" pitchFamily="2" charset="2"/>
              <a:buNone/>
              <a:tabLst>
                <a:tab pos="3657600" algn="l"/>
              </a:tabLst>
            </a:pPr>
            <a:endParaRPr lang="en-US" sz="1400" b="1" u="sng" dirty="0">
              <a:solidFill>
                <a:srgbClr val="000000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648200" y="116992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Recommendations for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District/Conference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90500" y="1169923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Activities / Projects / Accomplishments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648200" y="5348532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Budgetary Needs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190500" y="1493939"/>
            <a:ext cx="4267200" cy="15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Coordinated the Outreach Campaign for the 5</a:t>
            </a:r>
            <a:r>
              <a:rPr lang="en-US" sz="1100" baseline="30000" dirty="0" smtClean="0">
                <a:solidFill>
                  <a:srgbClr val="000000"/>
                </a:solidFill>
              </a:rPr>
              <a:t>th</a:t>
            </a:r>
            <a:r>
              <a:rPr lang="en-US" sz="1100" dirty="0" smtClean="0">
                <a:solidFill>
                  <a:srgbClr val="000000"/>
                </a:solidFill>
              </a:rPr>
              <a:t> Episcopal District Lay Organization “Give a Pair of Socks Campaign”</a:t>
            </a:r>
            <a:endParaRPr lang="en-US" sz="1100" dirty="0">
              <a:solidFill>
                <a:srgbClr val="000000"/>
              </a:solidFill>
            </a:endParaRP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Personal Evangelism – Primary Focus for the Conference Year</a:t>
            </a:r>
            <a:endParaRPr lang="en-US" sz="1100" dirty="0">
              <a:solidFill>
                <a:srgbClr val="000000"/>
              </a:solidFill>
            </a:endParaRP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Developed Personal Evangelism Team</a:t>
            </a:r>
            <a:endParaRPr lang="en-US" sz="1100" dirty="0">
              <a:solidFill>
                <a:srgbClr val="000000"/>
              </a:solidFill>
            </a:endParaRP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Prepared Material on 10 Basic Fundamentals of Christianity</a:t>
            </a:r>
            <a:endParaRPr lang="en-US" sz="1100" dirty="0">
              <a:solidFill>
                <a:srgbClr val="000000"/>
              </a:solidFill>
            </a:endParaRP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</a:t>
            </a:r>
            <a:r>
              <a:rPr lang="en-US" sz="1100" dirty="0" smtClean="0">
                <a:solidFill>
                  <a:srgbClr val="000000"/>
                </a:solidFill>
              </a:rPr>
              <a:t>here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648200" y="5672547"/>
            <a:ext cx="4267200" cy="38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eaLnBrk="1" hangingPunct="1"/>
            <a:r>
              <a:rPr lang="en-US" altLang="en-US" sz="1100" dirty="0" smtClean="0"/>
              <a:t>2017-18 District Officer Budget needs:      $</a:t>
            </a:r>
            <a:r>
              <a:rPr lang="en-US" altLang="en-US" sz="1100" b="1" dirty="0" smtClean="0"/>
              <a:t>0000.00</a:t>
            </a:r>
          </a:p>
          <a:p>
            <a:pPr marL="171450" indent="57150" defTabSz="285750" eaLnBrk="1" hangingPunct="1">
              <a:buFont typeface="Arial" panose="020B0604020202020204" pitchFamily="34" charset="0"/>
              <a:buChar char="•"/>
            </a:pPr>
            <a:r>
              <a:rPr lang="en-US" altLang="en-US" sz="1100" b="1" dirty="0" smtClean="0"/>
              <a:t>None at this time</a:t>
            </a:r>
            <a:endParaRPr lang="en-US" altLang="en-US" sz="1100" b="1" dirty="0" smtClean="0"/>
          </a:p>
          <a:p>
            <a:pPr marL="171450" indent="57150" defTabSz="285750" eaLnBrk="1" hangingPunct="1">
              <a:buFont typeface="Arial" panose="020B0604020202020204" pitchFamily="34" charset="0"/>
              <a:buChar char="•"/>
            </a:pPr>
            <a:r>
              <a:rPr lang="en-US" altLang="en-US" sz="1100" b="1" dirty="0"/>
              <a:t>Listed Activities</a:t>
            </a:r>
          </a:p>
          <a:p>
            <a:pPr marL="171450" indent="57150" defTabSz="285750" eaLnBrk="1" hangingPunct="1">
              <a:buFont typeface="Arial" panose="020B0604020202020204" pitchFamily="34" charset="0"/>
              <a:buChar char="•"/>
            </a:pPr>
            <a:r>
              <a:rPr lang="en-US" altLang="en-US" sz="1100" b="1" dirty="0"/>
              <a:t>Listed Activities</a:t>
            </a:r>
          </a:p>
          <a:p>
            <a:pPr marL="171450" indent="57150" defTabSz="285750" eaLnBrk="1" hangingPunct="1">
              <a:buFont typeface="Arial" panose="020B0604020202020204" pitchFamily="34" charset="0"/>
              <a:buChar char="•"/>
            </a:pPr>
            <a:r>
              <a:rPr lang="en-US" altLang="en-US" sz="1100" b="1" dirty="0"/>
              <a:t>Listed Activities</a:t>
            </a:r>
          </a:p>
          <a:p>
            <a:pPr marL="171450" indent="57150" defTabSz="285750" eaLnBrk="1" hangingPunct="1">
              <a:buFont typeface="Arial" panose="020B0604020202020204" pitchFamily="34" charset="0"/>
              <a:buChar char="•"/>
            </a:pPr>
            <a:endParaRPr lang="en-US" altLang="en-US" sz="1100" b="1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97413" y="1493939"/>
            <a:ext cx="4217987" cy="376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Representation and Participation from Each Conference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Have District and Conferences to include Workshop on Personal Evangelism at Annual Sessions</a:t>
            </a:r>
            <a:endParaRPr lang="en-US" sz="1100" dirty="0">
              <a:solidFill>
                <a:srgbClr val="000000"/>
              </a:solidFill>
            </a:endParaRP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</a:t>
            </a:r>
            <a:r>
              <a:rPr lang="en-US" sz="1100" dirty="0" smtClean="0">
                <a:solidFill>
                  <a:srgbClr val="000000"/>
                </a:solidFill>
              </a:rPr>
              <a:t>here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0500" y="2976729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District / Conference Meetings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90500" y="3249015"/>
            <a:ext cx="4267200" cy="15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General Conference – Philadelphia, PA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5</a:t>
            </a:r>
            <a:r>
              <a:rPr lang="en-US" sz="1100" baseline="30000" dirty="0" smtClean="0">
                <a:solidFill>
                  <a:srgbClr val="000000"/>
                </a:solidFill>
              </a:rPr>
              <a:t>th</a:t>
            </a:r>
            <a:r>
              <a:rPr lang="en-US" sz="1100" dirty="0" smtClean="0">
                <a:solidFill>
                  <a:srgbClr val="000000"/>
                </a:solidFill>
              </a:rPr>
              <a:t> Episcopal District Planning Meeting – Los Angeles, CA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5</a:t>
            </a:r>
            <a:r>
              <a:rPr lang="en-US" sz="1100" baseline="30000" dirty="0" smtClean="0">
                <a:solidFill>
                  <a:srgbClr val="000000"/>
                </a:solidFill>
              </a:rPr>
              <a:t>th</a:t>
            </a:r>
            <a:r>
              <a:rPr lang="en-US" sz="1100" dirty="0" smtClean="0">
                <a:solidFill>
                  <a:srgbClr val="000000"/>
                </a:solidFill>
              </a:rPr>
              <a:t> Episcopal District Mid-Year Convocation – Denver, CO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60</a:t>
            </a:r>
            <a:r>
              <a:rPr lang="en-US" sz="1100" baseline="30000" dirty="0" smtClean="0">
                <a:solidFill>
                  <a:srgbClr val="000000"/>
                </a:solidFill>
              </a:rPr>
              <a:t>th</a:t>
            </a:r>
            <a:r>
              <a:rPr lang="en-US" sz="1100" dirty="0" smtClean="0">
                <a:solidFill>
                  <a:srgbClr val="000000"/>
                </a:solidFill>
              </a:rPr>
              <a:t> Annual Session 5</a:t>
            </a:r>
            <a:r>
              <a:rPr lang="en-US" sz="1100" baseline="30000" dirty="0" smtClean="0">
                <a:solidFill>
                  <a:srgbClr val="000000"/>
                </a:solidFill>
              </a:rPr>
              <a:t>th</a:t>
            </a:r>
            <a:r>
              <a:rPr lang="en-US" sz="1100" dirty="0" smtClean="0">
                <a:solidFill>
                  <a:srgbClr val="000000"/>
                </a:solidFill>
              </a:rPr>
              <a:t> Episcopal District Convention – Seattle, WA.</a:t>
            </a:r>
            <a:endParaRPr lang="en-US" sz="11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0500" y="4830168"/>
            <a:ext cx="4267200" cy="2381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Future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Office Plans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90500" y="5073879"/>
            <a:ext cx="4267200" cy="15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/>
          <a:lstStyle/>
          <a:p>
            <a:pPr marL="171450" indent="-17145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Arial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Develop App to download Personal Evangelism Material on Smart Phones and </a:t>
            </a:r>
            <a:r>
              <a:rPr lang="en-US" sz="1100" dirty="0" err="1" smtClean="0">
                <a:solidFill>
                  <a:srgbClr val="000000"/>
                </a:solidFill>
              </a:rPr>
              <a:t>IPads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Arial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Work with Conference Presidents and Conference Team Reps on Coordinating with Local Presidents on dissemination of Materials</a:t>
            </a: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Arial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Continue Research and Update Materials on Fundamentals</a:t>
            </a: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Arial"/>
              <a:buChar char="•"/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Continue to grow Bibliography and suggested Reading</a:t>
            </a:r>
          </a:p>
          <a:p>
            <a:pPr marL="171450" indent="-171450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Arial"/>
              <a:buChar char="•"/>
              <a:defRPr/>
            </a:pPr>
            <a:endParaRPr lang="en-US" sz="11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defRPr/>
            </a:pPr>
            <a:endParaRPr lang="en-US" sz="1100" dirty="0">
              <a:solidFill>
                <a:srgbClr val="000000"/>
              </a:solidFill>
            </a:endParaRP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here</a:t>
            </a:r>
          </a:p>
          <a:p>
            <a:pPr marL="117475" indent="-117475">
              <a:lnSpc>
                <a:spcPct val="150000"/>
              </a:lnSpc>
              <a:spcAft>
                <a:spcPts val="40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sz="1100" dirty="0">
                <a:solidFill>
                  <a:srgbClr val="000000"/>
                </a:solidFill>
              </a:rPr>
              <a:t>Enter </a:t>
            </a:r>
            <a:r>
              <a:rPr lang="en-US" sz="1100" dirty="0" smtClean="0">
                <a:solidFill>
                  <a:srgbClr val="000000"/>
                </a:solidFill>
              </a:rPr>
              <a:t>here 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08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93388" y="3130686"/>
            <a:ext cx="3939701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0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972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SG Chart Template">
  <a:themeElements>
    <a:clrScheme name="Custom 8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00"/>
      </a:hlink>
      <a:folHlink>
        <a:srgbClr val="3F3F3F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defTabSz="820738">
          <a:defRPr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91B5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C7D7"/>
        </a:accent5>
        <a:accent6>
          <a:srgbClr val="D1002D"/>
        </a:accent6>
        <a:hlink>
          <a:srgbClr val="0096DB"/>
        </a:hlink>
        <a:folHlink>
          <a:srgbClr val="CFE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SG Chart Template 3">
        <a:dk1>
          <a:srgbClr val="000000"/>
        </a:dk1>
        <a:lt1>
          <a:srgbClr val="FFFFFF"/>
        </a:lt1>
        <a:dk2>
          <a:srgbClr val="000099"/>
        </a:dk2>
        <a:lt2>
          <a:srgbClr val="A5ACB0"/>
        </a:lt2>
        <a:accent1>
          <a:srgbClr val="0000FF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D1002D"/>
        </a:accent6>
        <a:hlink>
          <a:srgbClr val="0000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SSGT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00CC"/>
      </a:accent1>
      <a:accent2>
        <a:srgbClr val="99CCFF"/>
      </a:accent2>
      <a:accent3>
        <a:srgbClr val="000000"/>
      </a:accent3>
      <a:accent4>
        <a:srgbClr val="009900"/>
      </a:accent4>
      <a:accent5>
        <a:srgbClr val="FFFF00"/>
      </a:accent5>
      <a:accent6>
        <a:srgbClr val="FF0000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9C7CE646EBD419B642648F9D23863" ma:contentTypeVersion="0" ma:contentTypeDescription="Create a new document." ma:contentTypeScope="" ma:versionID="30540b6bec56bded5da1a38a95ab08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29084B-0E11-4130-A873-A1E4E887D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91AAD0-2122-4E5D-A237-73DEA8738432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898840-6BA2-4BF8-A493-D9739245D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Pages>2</Pages>
  <Words>349</Words>
  <Application>Microsoft Macintosh PowerPoint</Application>
  <PresentationFormat>On-screen Show (4:3)</PresentationFormat>
  <Paragraphs>50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SSG Chart Template</vt:lpstr>
      <vt:lpstr>BARBARA MOORE Third Vice President</vt:lpstr>
      <vt:lpstr>Introduction</vt:lpstr>
      <vt:lpstr>PowerPoint Presentation</vt:lpstr>
      <vt:lpstr>Questions</vt:lpstr>
    </vt:vector>
  </TitlesOfParts>
  <Company>The Boeing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Template</dc:title>
  <dc:subject>SSG Standard Template</dc:subject>
  <dc:creator>Dan Nance</dc:creator>
  <cp:lastModifiedBy>Barbara Moore</cp:lastModifiedBy>
  <cp:revision>101</cp:revision>
  <cp:lastPrinted>2000-10-05T17:58:46Z</cp:lastPrinted>
  <dcterms:created xsi:type="dcterms:W3CDTF">2011-09-08T18:13:51Z</dcterms:created>
  <dcterms:modified xsi:type="dcterms:W3CDTF">2017-06-21T13:01:56Z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13400</vt:r8>
  </property>
  <property fmtid="{D5CDD505-2E9C-101B-9397-08002B2CF9AE}" pid="3" name="xd_ProgID">
    <vt:lpwstr/>
  </property>
  <property fmtid="{D5CDD505-2E9C-101B-9397-08002B2CF9AE}" pid="4" name="ContentTypeId">
    <vt:lpwstr>0x010100CFA9C7CE646EBD419B642648F9D23863</vt:lpwstr>
  </property>
  <property fmtid="{D5CDD505-2E9C-101B-9397-08002B2CF9AE}" pid="5" name="TemplateUrl">
    <vt:lpwstr/>
  </property>
</Properties>
</file>