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  <p:sldMasterId id="2147483648" r:id="rId5"/>
  </p:sldMasterIdLst>
  <p:notesMasterIdLst>
    <p:notesMasterId r:id="rId8"/>
  </p:notesMasterIdLst>
  <p:handoutMasterIdLst>
    <p:handoutMasterId r:id="rId9"/>
  </p:handoutMasterIdLst>
  <p:sldIdLst>
    <p:sldId id="274" r:id="rId6"/>
    <p:sldId id="273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0000CC"/>
    <a:srgbClr val="0039A6"/>
    <a:srgbClr val="B2B2B2"/>
    <a:srgbClr val="0038A8"/>
    <a:srgbClr val="96969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5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64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07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8326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4344" y="8993688"/>
            <a:ext cx="427944" cy="1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BAD1B0-444A-4779-A064-F236DF61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173"/>
            <a:ext cx="5848350" cy="49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220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513" y="195528"/>
            <a:ext cx="4570554" cy="343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2673" y="9044205"/>
            <a:ext cx="4857751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6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Date and Time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20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71185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4" tIns="46571" rIns="93144" bIns="46571" anchor="b"/>
          <a:lstStyle/>
          <a:p>
            <a:pPr algn="r"/>
            <a:fld id="{0D2D4BC1-CFED-48C3-B4B8-2BD0B654E86D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195263"/>
            <a:ext cx="4573587" cy="3430587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528006" y="4419288"/>
            <a:ext cx="6107064" cy="412043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282534"/>
            <a:ext cx="8226425" cy="50292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pic>
        <p:nvPicPr>
          <p:cNvPr id="6" name="Picture 2" descr="Boeing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</p:spPr>
      </p:pic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564120" y="689737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611825"/>
            <a:ext cx="82216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729" y="6583362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2669-857B-4DFA-8260-5594BE6C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8613" y="6196078"/>
            <a:ext cx="5715000" cy="519113"/>
          </a:xfrm>
        </p:spPr>
        <p:txBody>
          <a:bodyPr/>
          <a:lstStyle>
            <a:lvl1pPr algn="r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4813" y="5888301"/>
            <a:ext cx="5638800" cy="307777"/>
          </a:xfrm>
        </p:spPr>
        <p:txBody>
          <a:bodyPr/>
          <a:lstStyle>
            <a:lvl1pPr marL="0" indent="0" algn="r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292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Boeing_RGBblue_standard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3619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8"/>
          <p:cNvSpPr txBox="1">
            <a:spLocks noChangeArrowheads="1"/>
          </p:cNvSpPr>
          <p:nvPr/>
        </p:nvSpPr>
        <p:spPr bwMode="auto">
          <a:xfrm>
            <a:off x="5943600" y="365760"/>
            <a:ext cx="2743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defTabSz="820738">
              <a:lnSpc>
                <a:spcPct val="95000"/>
              </a:lnSpc>
            </a:pPr>
            <a:r>
              <a:rPr lang="en-US" sz="1500" b="1" dirty="0"/>
              <a:t>Shared Services Group</a:t>
            </a:r>
          </a:p>
          <a:p>
            <a:pPr algn="r" defTabSz="820738">
              <a:lnSpc>
                <a:spcPct val="95000"/>
              </a:lnSpc>
            </a:pPr>
            <a:r>
              <a:rPr lang="en-US" sz="2000" dirty="0" smtClean="0"/>
              <a:t>Organization</a:t>
            </a:r>
          </a:p>
          <a:p>
            <a:pPr algn="r" defTabSz="820738">
              <a:lnSpc>
                <a:spcPct val="95000"/>
              </a:lnSpc>
            </a:pPr>
            <a:endParaRPr lang="en-US" sz="2000" dirty="0" smtClean="0"/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457200" y="1692275"/>
            <a:ext cx="8229600" cy="2377440"/>
          </a:xfrm>
        </p:spPr>
        <p:txBody>
          <a:bodyPr/>
          <a:lstStyle>
            <a:lvl1pPr>
              <a:defRPr sz="5400">
                <a:solidFill>
                  <a:srgbClr val="0039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819" name="Rectangle 7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97680"/>
            <a:ext cx="8229600" cy="182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600" b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</a:t>
            </a:r>
            <a:r>
              <a:rPr lang="en-US" sz="600" baseline="0" dirty="0" smtClean="0"/>
              <a:t> </a:t>
            </a:r>
            <a:r>
              <a:rPr lang="en-US" sz="600" dirty="0" smtClean="0"/>
              <a:t>Boeing</a:t>
            </a:r>
            <a:r>
              <a:rPr lang="en-US" sz="600" dirty="0"/>
              <a:t>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2275"/>
            <a:ext cx="4023360" cy="457200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000"/>
            </a:lvl1pPr>
            <a:lvl2pPr>
              <a:spcBef>
                <a:spcPts val="300"/>
              </a:spcBef>
              <a:spcAft>
                <a:spcPts val="0"/>
              </a:spcAft>
              <a:defRPr sz="1800"/>
            </a:lvl2pPr>
            <a:lvl3pPr>
              <a:spcBef>
                <a:spcPts val="300"/>
              </a:spcBef>
              <a:spcAft>
                <a:spcPts val="0"/>
              </a:spcAft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692275"/>
            <a:ext cx="4023360" cy="457200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000"/>
            </a:lvl1pPr>
            <a:lvl2pPr>
              <a:spcBef>
                <a:spcPts val="300"/>
              </a:spcBef>
              <a:spcAft>
                <a:spcPts val="0"/>
              </a:spcAft>
              <a:defRPr sz="1800"/>
            </a:lvl2pPr>
            <a:lvl3pPr>
              <a:spcBef>
                <a:spcPts val="300"/>
              </a:spcBef>
              <a:spcAft>
                <a:spcPts val="0"/>
              </a:spcAft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7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>
            <a:off x="4572000" y="1645920"/>
            <a:ext cx="0" cy="457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457200" y="3959352"/>
            <a:ext cx="8229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691640"/>
            <a:ext cx="4023360" cy="219456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300"/>
              </a:spcBef>
              <a:spcAft>
                <a:spcPts val="0"/>
              </a:spcAft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63440" y="1691640"/>
            <a:ext cx="4037012" cy="219456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300"/>
              </a:spcBef>
              <a:spcAft>
                <a:spcPts val="0"/>
              </a:spcAft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462337" y="4023360"/>
            <a:ext cx="4023360" cy="219456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300"/>
              </a:spcBef>
              <a:spcAft>
                <a:spcPts val="0"/>
              </a:spcAft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63440" y="4023360"/>
            <a:ext cx="4037012" cy="2194560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300"/>
              </a:spcBef>
              <a:spcAft>
                <a:spcPts val="0"/>
              </a:spcAft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7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7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692276"/>
            <a:ext cx="8226425" cy="45720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7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1548025"/>
            <a:ext cx="822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2851355"/>
            <a:ext cx="8226425" cy="3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D04F4F-6DAB-42B7-9E81-3B662D72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9" r:id="rId3"/>
    <p:sldLayoutId id="2147483770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1325563"/>
            <a:ext cx="9144000" cy="27432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48056" tIns="0" rIns="0" bIns="0" anchor="ctr"/>
          <a:lstStyle/>
          <a:p>
            <a:pPr defTabSz="820738"/>
            <a:r>
              <a:rPr lang="en-US" sz="1200" dirty="0">
                <a:solidFill>
                  <a:srgbClr val="FFFFFF"/>
                </a:solidFill>
              </a:rPr>
              <a:t>Shared Services </a:t>
            </a:r>
            <a:r>
              <a:rPr lang="en-US" sz="1200" b="0" dirty="0">
                <a:solidFill>
                  <a:srgbClr val="FFFFFF"/>
                </a:solidFill>
              </a:rPr>
              <a:t>Group | </a:t>
            </a:r>
            <a:r>
              <a:rPr lang="en-US" sz="1200" b="1" dirty="0" smtClean="0">
                <a:solidFill>
                  <a:srgbClr val="FFFFFF"/>
                </a:solidFill>
              </a:rPr>
              <a:t>Organization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sp>
        <p:nvSpPr>
          <p:cNvPr id="1106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E400CAB-446C-4AAF-B886-151CD0251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85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27463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30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1692275"/>
            <a:ext cx="82264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REV </a:t>
            </a:r>
            <a:r>
              <a:rPr lang="en-US" sz="600" dirty="0" smtClean="0">
                <a:solidFill>
                  <a:schemeClr val="bg1"/>
                </a:solidFill>
              </a:rPr>
              <a:t>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1" r:id="rId2"/>
    <p:sldLayoutId id="2147483767" r:id="rId3"/>
    <p:sldLayoutId id="2147483760" r:id="rId4"/>
    <p:sldLayoutId id="2147483762" r:id="rId5"/>
  </p:sldLayoutIdLst>
  <p:hf hdr="0"/>
  <p:txStyles>
    <p:titleStyle>
      <a:lvl1pPr algn="l" defTabSz="1020763" rtl="0" fontAlgn="base">
        <a:lnSpc>
          <a:spcPct val="85000"/>
        </a:lnSpc>
        <a:spcBef>
          <a:spcPct val="0"/>
        </a:spcBef>
        <a:spcAft>
          <a:spcPct val="0"/>
        </a:spcAft>
        <a:defRPr sz="3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20763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9863" indent="-169863" algn="l" defTabSz="820738" rtl="0" fontAlgn="base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fontAlgn="base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fontAlgn="base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fontAlgn="base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55580" y="6027354"/>
            <a:ext cx="571500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Name Here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331780" y="6546467"/>
            <a:ext cx="5638800" cy="307975"/>
          </a:xfrm>
        </p:spPr>
        <p:txBody>
          <a:bodyPr/>
          <a:lstStyle/>
          <a:p>
            <a:pPr eaLnBrk="1" hangingPunct="1"/>
            <a:r>
              <a:rPr lang="en-US" altLang="en-US" sz="1200" dirty="0" smtClean="0"/>
              <a:t>President, </a:t>
            </a:r>
            <a:r>
              <a:rPr lang="en-US" altLang="en-US" sz="1200" dirty="0" err="1" smtClean="0"/>
              <a:t>xxxxxx</a:t>
            </a:r>
            <a:r>
              <a:rPr lang="en-US" altLang="en-US" sz="1200" dirty="0" smtClean="0"/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64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1"/>
          <p:cNvSpPr>
            <a:spLocks noChangeArrowheads="1"/>
          </p:cNvSpPr>
          <p:nvPr/>
        </p:nvSpPr>
        <p:spPr bwMode="auto">
          <a:xfrm>
            <a:off x="4764088" y="1676400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3796" name="Rectangle 121"/>
          <p:cNvSpPr>
            <a:spLocks noChangeArrowheads="1"/>
          </p:cNvSpPr>
          <p:nvPr/>
        </p:nvSpPr>
        <p:spPr bwMode="auto">
          <a:xfrm>
            <a:off x="4697413" y="4385765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8600" y="4090324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Recommendations for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Conference/District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8200" y="1371600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 Projects/Accomplishments 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" y="1362075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 Report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648200" y="5310432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228600" y="163436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eaLnBrk="1" hangingPunct="1">
              <a:lnSpc>
                <a:spcPct val="200000"/>
              </a:lnSpc>
            </a:pPr>
            <a:r>
              <a:rPr lang="en-US" sz="1100" dirty="0"/>
              <a:t>1. Number of Local Lay Organizations in the Conference</a:t>
            </a:r>
            <a:r>
              <a:rPr lang="en-US" sz="1100" dirty="0" smtClean="0"/>
              <a:t>: </a:t>
            </a:r>
            <a:r>
              <a:rPr lang="en-US" sz="1100" b="1" dirty="0" smtClean="0"/>
              <a:t>XX</a:t>
            </a:r>
            <a:endParaRPr lang="en-US" sz="1100" b="1" dirty="0"/>
          </a:p>
          <a:p>
            <a:pPr eaLnBrk="1" hangingPunct="1">
              <a:lnSpc>
                <a:spcPct val="200000"/>
              </a:lnSpc>
            </a:pPr>
            <a:r>
              <a:rPr lang="en-US" sz="1100" dirty="0"/>
              <a:t>2. Number of Churches in </a:t>
            </a:r>
            <a:r>
              <a:rPr lang="en-US" sz="1100" dirty="0" smtClean="0"/>
              <a:t>Conference: </a:t>
            </a:r>
            <a:r>
              <a:rPr lang="en-US" sz="1100" b="1" dirty="0"/>
              <a:t>XX</a:t>
            </a:r>
          </a:p>
          <a:p>
            <a:pPr eaLnBrk="1" hangingPunct="1">
              <a:lnSpc>
                <a:spcPct val="200000"/>
              </a:lnSpc>
            </a:pPr>
            <a:r>
              <a:rPr lang="en-US" sz="1100" dirty="0" smtClean="0"/>
              <a:t>3</a:t>
            </a:r>
            <a:r>
              <a:rPr lang="en-US" sz="1100" dirty="0"/>
              <a:t>. Total number of members in Lay </a:t>
            </a:r>
            <a:r>
              <a:rPr lang="en-US" sz="1100" dirty="0" smtClean="0"/>
              <a:t>Organization: </a:t>
            </a:r>
            <a:r>
              <a:rPr lang="en-US" sz="1100" b="1" dirty="0"/>
              <a:t>XX</a:t>
            </a:r>
          </a:p>
          <a:p>
            <a:pPr eaLnBrk="1" hangingPunct="1">
              <a:lnSpc>
                <a:spcPct val="200000"/>
              </a:lnSpc>
            </a:pPr>
            <a:r>
              <a:rPr lang="en-US" sz="1100" dirty="0" smtClean="0"/>
              <a:t>4</a:t>
            </a:r>
            <a:r>
              <a:rPr lang="en-US" sz="1100" dirty="0"/>
              <a:t>. This is an Increase/Decrease Over Last </a:t>
            </a:r>
            <a:r>
              <a:rPr lang="en-US" sz="1100" dirty="0" smtClean="0"/>
              <a:t>Year: </a:t>
            </a:r>
            <a:r>
              <a:rPr lang="en-US" sz="1100" b="1" dirty="0" smtClean="0"/>
              <a:t>XX</a:t>
            </a:r>
            <a:endParaRPr lang="en-US" sz="1100" dirty="0"/>
          </a:p>
          <a:p>
            <a:pPr marL="228600" indent="-228600" eaLnBrk="1" hangingPunct="1">
              <a:lnSpc>
                <a:spcPct val="200000"/>
              </a:lnSpc>
              <a:buAutoNum type="arabicPeriod" startAt="5"/>
            </a:pPr>
            <a:r>
              <a:rPr lang="en-US" sz="1100" dirty="0" smtClean="0"/>
              <a:t>Number </a:t>
            </a:r>
            <a:r>
              <a:rPr lang="en-US" sz="1100" dirty="0"/>
              <a:t>of Persons to This Convention</a:t>
            </a:r>
            <a:r>
              <a:rPr lang="en-US" sz="1100" dirty="0" smtClean="0"/>
              <a:t>: </a:t>
            </a:r>
            <a:r>
              <a:rPr lang="en-US" sz="1100" b="1" dirty="0" smtClean="0"/>
              <a:t>XX</a:t>
            </a:r>
          </a:p>
          <a:p>
            <a:pPr marL="228600" indent="-228600" eaLnBrk="1" hangingPunct="1">
              <a:lnSpc>
                <a:spcPct val="200000"/>
              </a:lnSpc>
              <a:buAutoNum type="arabicPeriod" startAt="5"/>
            </a:pPr>
            <a:r>
              <a:rPr lang="en-US" sz="1100" dirty="0" smtClean="0"/>
              <a:t>Number </a:t>
            </a:r>
            <a:r>
              <a:rPr lang="en-US" sz="1100" dirty="0"/>
              <a:t>of Persons Deceased This </a:t>
            </a:r>
            <a:r>
              <a:rPr lang="en-US" sz="1100" dirty="0" smtClean="0"/>
              <a:t>Year</a:t>
            </a:r>
            <a:r>
              <a:rPr lang="en-US" sz="1100" dirty="0"/>
              <a:t>: </a:t>
            </a:r>
            <a:r>
              <a:rPr lang="en-US" sz="1100" b="1" dirty="0"/>
              <a:t>XX</a:t>
            </a:r>
          </a:p>
          <a:p>
            <a:pPr marL="228600" indent="-228600" eaLnBrk="1" hangingPunct="1">
              <a:lnSpc>
                <a:spcPct val="200000"/>
              </a:lnSpc>
              <a:buAutoNum type="arabicPeriod" startAt="5"/>
            </a:pPr>
            <a:r>
              <a:rPr lang="en-US" sz="1100" dirty="0" smtClean="0"/>
              <a:t>Number </a:t>
            </a:r>
            <a:r>
              <a:rPr lang="en-US" sz="1100" dirty="0"/>
              <a:t>of Churches Visited Last </a:t>
            </a:r>
            <a:r>
              <a:rPr lang="en-US" sz="1100" dirty="0" smtClean="0"/>
              <a:t>Year</a:t>
            </a:r>
            <a:r>
              <a:rPr lang="en-US" sz="1100" dirty="0"/>
              <a:t>: </a:t>
            </a:r>
            <a:r>
              <a:rPr lang="en-US" sz="1100" b="1" dirty="0" smtClean="0"/>
              <a:t>XX</a:t>
            </a:r>
            <a:endParaRPr lang="en-US" sz="1100" b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24400" y="5591503"/>
            <a:ext cx="4267200" cy="8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eaLnBrk="1" hangingPunct="1">
              <a:lnSpc>
                <a:spcPct val="200000"/>
              </a:lnSpc>
            </a:pPr>
            <a:r>
              <a:rPr lang="en-US" altLang="en-US" sz="1100" dirty="0"/>
              <a:t>District Budget Paid Prior to Convention:	</a:t>
            </a:r>
            <a:r>
              <a:rPr lang="en-US" altLang="en-US" sz="1100" dirty="0" smtClean="0"/>
              <a:t>   $</a:t>
            </a:r>
            <a:r>
              <a:rPr lang="en-US" altLang="en-US" sz="1100" b="1" dirty="0" smtClean="0"/>
              <a:t>0000.00</a:t>
            </a:r>
            <a:endParaRPr lang="en-US" altLang="en-US" sz="1100" b="1" dirty="0"/>
          </a:p>
          <a:p>
            <a:pPr eaLnBrk="1" hangingPunct="1">
              <a:lnSpc>
                <a:spcPct val="200000"/>
              </a:lnSpc>
            </a:pPr>
            <a:r>
              <a:rPr lang="en-US" altLang="en-US" sz="1100" dirty="0"/>
              <a:t>District Budget Paid On-Site at Convention:	</a:t>
            </a:r>
            <a:r>
              <a:rPr lang="en-US" altLang="en-US" sz="1100" dirty="0" smtClean="0"/>
              <a:t>   $</a:t>
            </a:r>
            <a:r>
              <a:rPr lang="en-US" altLang="en-US" sz="1100" b="1" dirty="0" smtClean="0"/>
              <a:t>0000.00</a:t>
            </a:r>
            <a:endParaRPr lang="en-US" altLang="en-US" sz="1100" b="1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04800" y="441434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</a:t>
            </a:r>
            <a:r>
              <a:rPr lang="en-US" sz="1100" dirty="0" smtClean="0">
                <a:solidFill>
                  <a:srgbClr val="000000"/>
                </a:solidFill>
              </a:rPr>
              <a:t>here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97413" y="1676399"/>
            <a:ext cx="4343400" cy="387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</a:t>
            </a:r>
            <a:r>
              <a:rPr lang="en-US" sz="1100" dirty="0" smtClean="0">
                <a:solidFill>
                  <a:srgbClr val="000000"/>
                </a:solidFill>
              </a:rPr>
              <a:t>here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0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SG Presentation Template">
  <a:themeElements>
    <a:clrScheme name="Custom 16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back_Bluesignatur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back_Bluesignatur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Presentation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Presentation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Presentation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C7CE646EBD419B642648F9D23863" ma:contentTypeVersion="0" ma:contentTypeDescription="Create a new document." ma:contentTypeScope="" ma:versionID="30540b6bec56bded5da1a38a95ab0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98840-6BA2-4BF8-A493-D9739245D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91AAD0-2122-4E5D-A237-73DEA873843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29084B-0E11-4130-A873-A1E4E887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Pages>2</Pages>
  <Words>125</Words>
  <Application>Microsoft Office PowerPoint</Application>
  <PresentationFormat>On-screen Show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Wingdings</vt:lpstr>
      <vt:lpstr>SSG Chart Template</vt:lpstr>
      <vt:lpstr>SSG Presentation Template</vt:lpstr>
      <vt:lpstr>Name Here</vt:lpstr>
      <vt:lpstr>PowerPoint Presentation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Rose, Lamar D</cp:lastModifiedBy>
  <cp:revision>88</cp:revision>
  <cp:lastPrinted>2000-10-05T17:58:46Z</cp:lastPrinted>
  <dcterms:created xsi:type="dcterms:W3CDTF">2011-09-08T18:13:51Z</dcterms:created>
  <dcterms:modified xsi:type="dcterms:W3CDTF">2016-03-06T04:27:30Z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